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ppt/tags/tag7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2" r:id="rId2"/>
    <p:sldId id="273" r:id="rId3"/>
    <p:sldId id="274" r:id="rId4"/>
    <p:sldId id="275" r:id="rId5"/>
    <p:sldId id="276" r:id="rId6"/>
    <p:sldId id="287" r:id="rId7"/>
    <p:sldId id="277" r:id="rId8"/>
    <p:sldId id="278" r:id="rId9"/>
    <p:sldId id="279" r:id="rId10"/>
    <p:sldId id="280" r:id="rId11"/>
    <p:sldId id="281" r:id="rId12"/>
    <p:sldId id="282" r:id="rId13"/>
    <p:sldId id="289" r:id="rId14"/>
    <p:sldId id="290" r:id="rId15"/>
    <p:sldId id="291" r:id="rId16"/>
    <p:sldId id="29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CCFF66"/>
    <a:srgbClr val="CC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10295-B76A-448C-A783-FB2F28D2EBD5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F025D-0B66-4672-BA02-E23AB299A8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0678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991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CC55A-FAC1-448A-8028-95EFF2F7C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3D3B2B-0B53-48CD-AF15-404959B511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98CF1-C0DA-47A5-8A94-BF78DAB6BB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F91965-258A-4184-B156-E4B00B5C429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7903E-6763-4FC9-84CC-E809B0C37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6F7F2-73EF-41FC-BD71-E9DA55B7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198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E0045-9384-40E0-8C92-2DD60BCC3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628D6-BFFA-4A43-9D61-EB00EE502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83AD7-2B80-4E19-8889-F400AB3704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F91965-258A-4184-B156-E4B00B5C429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6D36A-FEF8-4EA3-B31B-496EB7CFD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226B4-1E47-4719-B2D7-12AFF2206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807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AB760-7810-47CE-A7D8-7611A02C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46244-9D5D-4307-B4FC-F30A8670D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3E5E7-F778-432A-810A-8398D21F88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F91965-258A-4184-B156-E4B00B5C429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92CB0-9ECF-4FEE-8B90-13C30B3AA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4BCDD-A03B-4964-9413-53F78D82B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00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1028D-024A-4E28-9D11-406B3BDB7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46E34-4EDC-4826-A849-1223A525F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B38756-6C27-4C6F-AF80-0394010C0B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E303A-0D71-4894-A63C-12E7A1F758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F91965-258A-4184-B156-E4B00B5C429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9E27A-B592-42A5-BD35-AE157E2DD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61A2A-9F35-47D6-863C-DD72C253A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04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DDA47-EDED-477A-8F33-2D22172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819E1-2583-495C-9A5B-FB6E459D9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C23859-4550-486B-AF72-C7C8548B1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75DD3E-F521-4607-ADA7-8759447756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0B7735-83F3-4F70-A0B0-6188A8C638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B0EA91-B51A-482E-A548-4A01E582F0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F91965-258A-4184-B156-E4B00B5C429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3396FE-B77A-4A06-8C4D-4D22666B2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42C292-7091-4668-853C-D3AD3376B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822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1A451-160B-4BC4-B860-1DC004709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7B1918-285E-4684-9FE6-1A072CBA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F91965-258A-4184-B156-E4B00B5C429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25AB4D-9255-42A3-AA7B-75F7C296E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DC6ECC-1255-4206-A050-9CD768592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799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CC6426-D2D9-4DA2-9A22-646D3E5259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F91965-258A-4184-B156-E4B00B5C429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432B91-4411-4287-88CE-DCF995C68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2F0C0-B723-4BEB-AD80-B2EF2944B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048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77411-22CE-489D-81A8-593926E40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629A5-FF62-4079-930E-B4C4E2D6D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CF1F9-F162-4C39-AB0D-708C605C56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69F888-2489-4848-B532-602A42B48E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F91965-258A-4184-B156-E4B00B5C429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EE8E9A-91A5-4FC3-A58F-8288C9614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B39EF-BE31-4B04-BEF7-75EC247F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088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82E48-9749-415A-B4BC-6E2B3A427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1DBE55-12E5-4D93-81A9-F24722842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9800C-25F6-45B7-A4D2-F4E4CF2CC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D8E56-B1BC-4D55-9AD4-B59E5577C1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F91965-258A-4184-B156-E4B00B5C429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01532C-1D25-4403-8A6E-B72E435F3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A8E773-0133-48FD-9FD1-7041F0B71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550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C587-A1B4-41F4-93C1-5C6A1BDBD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698410-2D8B-48A6-9967-CACA6EA46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580EF-C894-4881-9FA9-FB45D8904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F91965-258A-4184-B156-E4B00B5C429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BFF75-1BDE-4D7A-A184-6FA81E878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F1BF9-B233-4A02-8560-E0A6CE972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3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E341B9-C5AD-4B57-B192-7DDFF9156F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ABA97E-FD1B-42A0-9AD1-46C3E6110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FC67C-4A0F-48D9-AEE6-23A6162DA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F91965-258A-4184-B156-E4B00B5C429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08213-6AB5-4AB6-AB08-3608B46D7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9D7A9-A2B1-45B5-97F5-4B7F9CF64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D286B-53F3-4968-A37D-C03E21FB18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1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body" idx="1"/>
          </p:nvPr>
        </p:nvSpPr>
        <p:spPr>
          <a:xfrm>
            <a:off x="127000" y="973931"/>
            <a:ext cx="11925300" cy="5203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215900" y="136525"/>
            <a:ext cx="7404100" cy="727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150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Beveled 6">
            <a:extLst>
              <a:ext uri="{FF2B5EF4-FFF2-40B4-BE49-F238E27FC236}">
                <a16:creationId xmlns:a16="http://schemas.microsoft.com/office/drawing/2014/main" id="{9D3B9C1B-A752-4197-8E82-5330FC72970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bevel">
            <a:avLst>
              <a:gd name="adj" fmla="val 2452"/>
            </a:avLst>
          </a:prstGeom>
          <a:blipFill>
            <a:blip r:embed="rId1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02A460-7C32-43A4-8B3E-0F2EC7C83C65}"/>
              </a:ext>
            </a:extLst>
          </p:cNvPr>
          <p:cNvSpPr txBox="1"/>
          <p:nvPr userDrawn="1"/>
        </p:nvSpPr>
        <p:spPr>
          <a:xfrm>
            <a:off x="8647044" y="6329642"/>
            <a:ext cx="3544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P.S. Ravindiran, LICA - 9444407791</a:t>
            </a:r>
          </a:p>
        </p:txBody>
      </p:sp>
    </p:spTree>
    <p:extLst>
      <p:ext uri="{BB962C8B-B14F-4D97-AF65-F5344CB8AC3E}">
        <p14:creationId xmlns:p14="http://schemas.microsoft.com/office/powerpoint/2010/main" val="2904384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7.jpe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microsoft.com/office/2007/relationships/hdphoto" Target="../media/hdphoto5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microsoft.com/office/2007/relationships/hdphoto" Target="../media/hdphoto8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../../Videos/Human%20Life%20Value.mp4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3542763" y="803986"/>
            <a:ext cx="7026275" cy="52275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060"/>
              <a:buFont typeface="Algerian"/>
              <a:buNone/>
            </a:pPr>
            <a:r>
              <a:rPr lang="en-US" sz="3060">
                <a:solidFill>
                  <a:srgbClr val="C00000"/>
                </a:solidFill>
                <a:latin typeface="Algerian"/>
                <a:ea typeface="Algerian"/>
                <a:cs typeface="Algerian"/>
                <a:sym typeface="Algerian"/>
              </a:rPr>
              <a:t>Prospecting methods &amp; Process</a:t>
            </a:r>
            <a:endParaRPr sz="3060">
              <a:solidFill>
                <a:srgbClr val="C00000"/>
              </a:solidFill>
              <a:latin typeface="Algerian"/>
              <a:ea typeface="Algerian"/>
              <a:cs typeface="Algerian"/>
              <a:sym typeface="Algerian"/>
            </a:endParaRPr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>
            <a:off x="4754223" y="2330350"/>
            <a:ext cx="4876800" cy="1830841"/>
          </a:xfrm>
          <a:prstGeom prst="rect">
            <a:avLst/>
          </a:prstGeom>
          <a:noFill/>
          <a:ln w="9525" cap="flat" cmpd="sng">
            <a:solidFill>
              <a:srgbClr val="FFFF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0"/>
              <a:buChar char="•"/>
            </a:pPr>
            <a:r>
              <a:rPr lang="en-US" sz="2960" dirty="0"/>
              <a:t>Presented By: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60"/>
              <a:buChar char="•"/>
            </a:pPr>
            <a:r>
              <a:rPr lang="en-US" sz="2960" dirty="0" err="1"/>
              <a:t>Rtn.P.S</a:t>
            </a:r>
            <a:r>
              <a:rPr lang="en-US" sz="2960" dirty="0"/>
              <a:t>. </a:t>
            </a:r>
            <a:r>
              <a:rPr lang="en-US" sz="2960" dirty="0" err="1"/>
              <a:t>Ravindiran</a:t>
            </a:r>
            <a:r>
              <a:rPr lang="en-US" sz="2960" dirty="0"/>
              <a:t>,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60"/>
              <a:buChar char="•"/>
            </a:pPr>
            <a:r>
              <a:rPr lang="en-US" sz="2960" dirty="0"/>
              <a:t>L.I.C. Associate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60"/>
              <a:buChar char="•"/>
            </a:pPr>
            <a:r>
              <a:rPr lang="en-US" sz="2960" dirty="0"/>
              <a:t>9444407791 ; 8825414550</a:t>
            </a:r>
            <a:endParaRPr dirty="0"/>
          </a:p>
        </p:txBody>
      </p:sp>
      <p:pic>
        <p:nvPicPr>
          <p:cNvPr id="85" name="Google Shape;85;p13" descr="lic_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2962" y="771787"/>
            <a:ext cx="1768475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82" b="97059" l="9434" r="94340">
                        <a14:foregroundMark x1="16981" y1="66176" x2="37736" y2="91176"/>
                        <a14:foregroundMark x1="37736" y1="91176" x2="37736" y2="92647"/>
                        <a14:foregroundMark x1="18868" y1="98529" x2="18868" y2="98529"/>
                        <a14:foregroundMark x1="64151" y1="97059" x2="64151" y2="97059"/>
                        <a14:foregroundMark x1="73585" y1="91176" x2="73585" y2="91176"/>
                        <a14:foregroundMark x1="90566" y1="76471" x2="90566" y2="76471"/>
                        <a14:foregroundMark x1="88679" y1="69118" x2="88679" y2="69118"/>
                        <a14:foregroundMark x1="77358" y1="63235" x2="77358" y2="63235"/>
                        <a14:foregroundMark x1="94340" y1="67647" x2="94340" y2="67647"/>
                        <a14:foregroundMark x1="45283" y1="5882" x2="45283" y2="5882"/>
                        <a14:foregroundMark x1="37736" y1="11765" x2="37736" y2="11765"/>
                        <a14:foregroundMark x1="32075" y1="14706" x2="32075" y2="14706"/>
                        <a14:foregroundMark x1="30189" y1="17647" x2="30189" y2="17647"/>
                        <a14:foregroundMark x1="30189" y1="22059" x2="30189" y2="22059"/>
                        <a14:foregroundMark x1="58491" y1="8824" x2="58491" y2="8824"/>
                        <a14:foregroundMark x1="64151" y1="11765" x2="64151" y2="11765"/>
                        <a14:foregroundMark x1="69811" y1="19118" x2="69811" y2="19118"/>
                        <a14:foregroundMark x1="73585" y1="22059" x2="73585" y2="22059"/>
                        <a14:foregroundMark x1="73585" y1="26471" x2="73585" y2="26471"/>
                        <a14:backgroundMark x1="75472" y1="25000" x2="75472" y2="25000"/>
                        <a14:backgroundMark x1="77358" y1="22059" x2="77358" y2="22059"/>
                        <a14:backgroundMark x1="75472" y1="26471" x2="75472" y2="264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311" y="2095700"/>
            <a:ext cx="1586903" cy="206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8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7923" y="216952"/>
            <a:ext cx="41560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Ways Of Presentation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680805" y="5477676"/>
            <a:ext cx="31885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Tree Presentation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982692" y="497535"/>
            <a:ext cx="3425618" cy="1405147"/>
            <a:chOff x="1463651" y="40378"/>
            <a:chExt cx="3425618" cy="1405147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1628520" y="946187"/>
              <a:ext cx="309588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1762189" y="988325"/>
              <a:ext cx="0" cy="4572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1463651" y="40378"/>
              <a:ext cx="342561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dirty="0">
                  <a:solidFill>
                    <a:srgbClr val="C00000"/>
                  </a:solidFill>
                </a:rPr>
                <a:t>Linear Presentation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flipV="1">
              <a:off x="4038600" y="931459"/>
              <a:ext cx="0" cy="4572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2590800" y="945050"/>
              <a:ext cx="0" cy="4572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V="1">
              <a:off x="4721410" y="967854"/>
              <a:ext cx="0" cy="4572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V="1">
              <a:off x="3429000" y="946187"/>
              <a:ext cx="0" cy="4572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870647" y="833058"/>
            <a:ext cx="563070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Text Presentation</a:t>
            </a:r>
          </a:p>
          <a:p>
            <a:r>
              <a:rPr lang="en-US" sz="3200" dirty="0"/>
              <a:t>Sum Assured = 10,00,000</a:t>
            </a:r>
          </a:p>
          <a:p>
            <a:r>
              <a:rPr lang="en-US" sz="3200" dirty="0"/>
              <a:t>Maturity = 18,00,000</a:t>
            </a:r>
          </a:p>
          <a:p>
            <a:r>
              <a:rPr lang="en-US" sz="3200" dirty="0"/>
              <a:t>Natural Death Cover = 10,00,000</a:t>
            </a:r>
          </a:p>
          <a:p>
            <a:r>
              <a:rPr lang="en-US" sz="3200" dirty="0"/>
              <a:t>And so on</a:t>
            </a:r>
          </a:p>
        </p:txBody>
      </p:sp>
      <p:pic>
        <p:nvPicPr>
          <p:cNvPr id="8" name="Picture 2" descr="Bubbles Tree PowerPoint Diagram ...">
            <a:extLst>
              <a:ext uri="{FF2B5EF4-FFF2-40B4-BE49-F238E27FC236}">
                <a16:creationId xmlns:a16="http://schemas.microsoft.com/office/drawing/2014/main" id="{C735548A-214C-48C3-B198-154516CBE9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041" b="90722" l="9653" r="89961">
                        <a14:foregroundMark x1="31660" y1="19072" x2="32819" y2="30412"/>
                        <a14:foregroundMark x1="46718" y1="18041" x2="48263" y2="262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455"/>
          <a:stretch/>
        </p:blipFill>
        <p:spPr bwMode="auto">
          <a:xfrm>
            <a:off x="2486115" y="3244992"/>
            <a:ext cx="3577881" cy="239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Mindmapping your presentation: Are you ...">
            <a:extLst>
              <a:ext uri="{FF2B5EF4-FFF2-40B4-BE49-F238E27FC236}">
                <a16:creationId xmlns:a16="http://schemas.microsoft.com/office/drawing/2014/main" id="{BD10D028-05DF-4D61-B3C6-CBB506BC7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300" y="3244992"/>
            <a:ext cx="4268401" cy="307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EDA3F2A-350C-42DF-9EDA-7DE44ED0CE1A}"/>
              </a:ext>
            </a:extLst>
          </p:cNvPr>
          <p:cNvSpPr/>
          <p:nvPr/>
        </p:nvSpPr>
        <p:spPr>
          <a:xfrm>
            <a:off x="6775919" y="2603351"/>
            <a:ext cx="42684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Mind Map Presentation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85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" grpId="0"/>
      <p:bldP spid="3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680" y="874336"/>
            <a:ext cx="7955280" cy="3371215"/>
          </a:xfrm>
        </p:spPr>
        <p:txBody>
          <a:bodyPr>
            <a:normAutofit/>
          </a:bodyPr>
          <a:lstStyle/>
          <a:p>
            <a:r>
              <a:rPr lang="en-US" sz="3200" dirty="0"/>
              <a:t>A mosquito repellent representative tells</a:t>
            </a:r>
          </a:p>
          <a:p>
            <a:r>
              <a:rPr lang="en-US" sz="3200" dirty="0"/>
              <a:t>“Mosquito sucks blood from our body”</a:t>
            </a:r>
          </a:p>
          <a:p>
            <a:r>
              <a:rPr lang="en-US" sz="3200" dirty="0"/>
              <a:t>No one could imagine or visualize the effect</a:t>
            </a:r>
          </a:p>
          <a:p>
            <a:r>
              <a:rPr lang="en-US" sz="3200" dirty="0"/>
              <a:t>It will be definitely an information</a:t>
            </a:r>
          </a:p>
          <a:p>
            <a:r>
              <a:rPr lang="en-US" sz="3200" dirty="0" err="1"/>
              <a:t>Ie</a:t>
            </a:r>
            <a:r>
              <a:rPr lang="en-US" sz="3200" dirty="0"/>
              <a:t>. Words can’t give the impact or enjoyment</a:t>
            </a:r>
          </a:p>
          <a:p>
            <a:r>
              <a:rPr lang="en-US" sz="3200" dirty="0"/>
              <a:t>Hence many will not buy </a:t>
            </a:r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2912280" y="271218"/>
            <a:ext cx="5440680" cy="5355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Arial Black" panose="020B0A04020102020204" pitchFamily="34" charset="0"/>
              </a:rPr>
              <a:t>Effect Of Picturisation</a:t>
            </a:r>
          </a:p>
        </p:txBody>
      </p:sp>
      <p:pic>
        <p:nvPicPr>
          <p:cNvPr id="5" name="Picture 2" descr="https://tse1.mm.bing.net/th?id=OIP.ufVsNJghqccssOBAsQLIFAAAAA&amp;pid=Api&amp;P=0&amp;w=214&amp;h=16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05" b="100000" l="0" r="995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400" y="572669"/>
            <a:ext cx="4212718" cy="326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45280" y="4159296"/>
            <a:ext cx="655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Whereas, if he shows the impact or benefit, people will be tempted to buy</a:t>
            </a:r>
          </a:p>
        </p:txBody>
      </p:sp>
      <p:pic>
        <p:nvPicPr>
          <p:cNvPr id="7" name="Picture 14" descr="https://tse1.mm.bing.net/th?id=OIP.9uMXnv90s0QNOTVodbtI6gHaFC&amp;pid=Api&amp;P=0&amp;w=241&amp;h=16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42" y="4263679"/>
            <a:ext cx="3039203" cy="206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858697" y="5308572"/>
            <a:ext cx="75713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This method</a:t>
            </a:r>
            <a:r>
              <a:rPr lang="en-US" sz="3200" b="1" cap="none" spc="0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 applies for insurance also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833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67650" y="113921"/>
            <a:ext cx="44045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Ways Of Presentation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66080" y="113921"/>
            <a:ext cx="47582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Picturisation Presentation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742" y="606496"/>
            <a:ext cx="2311697" cy="795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3" y="1402080"/>
            <a:ext cx="5545455" cy="1874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64" y="3652838"/>
            <a:ext cx="5044482" cy="259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355" y="1649747"/>
            <a:ext cx="5643988" cy="154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354" y="3978257"/>
            <a:ext cx="5668259" cy="2092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BD485D4-7CF1-4684-A366-63F118178D34}"/>
              </a:ext>
            </a:extLst>
          </p:cNvPr>
          <p:cNvSpPr/>
          <p:nvPr/>
        </p:nvSpPr>
        <p:spPr>
          <a:xfrm>
            <a:off x="6106700" y="671113"/>
            <a:ext cx="54984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My initial stage of presentations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755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PSR\LEAFLETS\BMP\090-Marriage-Education Endowment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27" y="736622"/>
            <a:ext cx="6033308" cy="563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91011" y="196389"/>
            <a:ext cx="44045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Ways Of Presentation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7057928" y="444234"/>
            <a:ext cx="4649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Picturisation Presentation</a:t>
            </a:r>
          </a:p>
        </p:txBody>
      </p:sp>
      <p:sp>
        <p:nvSpPr>
          <p:cNvPr id="7" name="Google Shape;136;p18"/>
          <p:cNvSpPr txBox="1"/>
          <p:nvPr/>
        </p:nvSpPr>
        <p:spPr>
          <a:xfrm>
            <a:off x="7469944" y="1266390"/>
            <a:ext cx="3924887" cy="1406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C00000"/>
                </a:solidFill>
                <a:latin typeface="Algerian"/>
                <a:ea typeface="Algerian"/>
                <a:cs typeface="Algerian"/>
                <a:sym typeface="Algerian"/>
              </a:rPr>
              <a:t>People Will Confuse &amp; Demotivate Your Action</a:t>
            </a:r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988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62BEB2-7C1F-4EF4-8AF8-A31D0E810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38" y="912105"/>
            <a:ext cx="4668436" cy="25168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F3AF05-987C-4165-B551-2C05B2BC5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021" y="912105"/>
            <a:ext cx="4641155" cy="25168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5EBD7D-B1CB-47DC-A5C2-D9167056B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95" y="3668752"/>
            <a:ext cx="4623480" cy="25168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607E8B-C735-49EF-A8E0-1CD275DC7C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668751"/>
            <a:ext cx="4610952" cy="251689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A2CA852-91C8-4CF6-9DCA-6A0B9EAA46D4}"/>
              </a:ext>
            </a:extLst>
          </p:cNvPr>
          <p:cNvSpPr/>
          <p:nvPr/>
        </p:nvSpPr>
        <p:spPr>
          <a:xfrm>
            <a:off x="3379135" y="207454"/>
            <a:ext cx="54984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My Latest Way Of Presentations</a:t>
            </a:r>
          </a:p>
        </p:txBody>
      </p:sp>
    </p:spTree>
    <p:extLst>
      <p:ext uri="{BB962C8B-B14F-4D97-AF65-F5344CB8AC3E}">
        <p14:creationId xmlns:p14="http://schemas.microsoft.com/office/powerpoint/2010/main" val="71967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0820" y="183217"/>
            <a:ext cx="6498093" cy="698581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Gathering Information First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0820" y="824140"/>
            <a:ext cx="6690360" cy="520971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Your name,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Date Of Birth &amp; Income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Spouse name,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Date Of Birth &amp; Income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Children name,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Date Of Birth (Son or Daughter)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Do you own house?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Do you have pension?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And so on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599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sosceles Triangle 45"/>
          <p:cNvSpPr/>
          <p:nvPr/>
        </p:nvSpPr>
        <p:spPr>
          <a:xfrm>
            <a:off x="3884414" y="913050"/>
            <a:ext cx="4423172" cy="3642765"/>
          </a:xfrm>
          <a:prstGeom prst="triangl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/>
          <p:cNvSpPr/>
          <p:nvPr/>
        </p:nvSpPr>
        <p:spPr>
          <a:xfrm>
            <a:off x="3182203" y="884914"/>
            <a:ext cx="5827594" cy="4790364"/>
          </a:xfrm>
          <a:prstGeom prst="triangl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478" y="41675"/>
            <a:ext cx="4602441" cy="631158"/>
          </a:xfrm>
        </p:spPr>
        <p:txBody>
          <a:bodyPr>
            <a:normAutofit fontScale="90000"/>
          </a:bodyPr>
          <a:lstStyle/>
          <a:p>
            <a:r>
              <a:rPr lang="en-US" dirty="0"/>
              <a:t>Effect Of Insurance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231108" y="4561914"/>
            <a:ext cx="572978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726714" y="3295810"/>
            <a:ext cx="4738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415576" y="2196186"/>
            <a:ext cx="336084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873129" y="5048300"/>
            <a:ext cx="20483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Dependent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75745" y="717033"/>
            <a:ext cx="4840511" cy="38184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/>
          <p:nvPr/>
        </p:nvCxnSpPr>
        <p:spPr>
          <a:xfrm>
            <a:off x="3726714" y="3295810"/>
            <a:ext cx="4738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8338545" y="3588388"/>
            <a:ext cx="9635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Poor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393705" y="684693"/>
            <a:ext cx="3404591" cy="25745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/>
          <p:nvPr/>
        </p:nvCxnSpPr>
        <p:spPr>
          <a:xfrm>
            <a:off x="3726714" y="3295810"/>
            <a:ext cx="47385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558428" y="2413908"/>
            <a:ext cx="1560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Comfort</a:t>
            </a:r>
          </a:p>
        </p:txBody>
      </p:sp>
      <p:sp>
        <p:nvSpPr>
          <p:cNvPr id="52" name="Isosceles Triangle 51"/>
          <p:cNvSpPr/>
          <p:nvPr/>
        </p:nvSpPr>
        <p:spPr>
          <a:xfrm>
            <a:off x="4618335" y="897424"/>
            <a:ext cx="2924855" cy="2386373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>
            <a:off x="4633573" y="2194756"/>
            <a:ext cx="292485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4393705" y="656556"/>
            <a:ext cx="3404591" cy="151090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6910879" y="1137131"/>
            <a:ext cx="12950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Luxury</a:t>
            </a:r>
          </a:p>
        </p:txBody>
      </p:sp>
      <p:sp>
        <p:nvSpPr>
          <p:cNvPr id="57" name="Isosceles Triangle 56"/>
          <p:cNvSpPr/>
          <p:nvPr/>
        </p:nvSpPr>
        <p:spPr>
          <a:xfrm>
            <a:off x="5310309" y="909437"/>
            <a:ext cx="1571383" cy="128531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s://tse4.mm.bing.net/th?id=OIP.FBgfDbVt-FKv-26InzztjQHaF0&amp;pid=Api&amp;P=0&amp;w=192&amp;h=15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87" b="100000" l="0" r="100000">
                        <a14:foregroundMark x1="58854" y1="80132" x2="58854" y2="80132"/>
                        <a14:foregroundMark x1="38542" y1="84768" x2="35417" y2="82781"/>
                        <a14:foregroundMark x1="36458" y1="87417" x2="35417" y2="96689"/>
                        <a14:foregroundMark x1="57292" y1="82781" x2="54167" y2="96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698" y="4577281"/>
            <a:ext cx="1197828" cy="94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4274659" y="4755914"/>
            <a:ext cx="3931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Depending on others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633573" y="3588388"/>
            <a:ext cx="27229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Hand to mouth</a:t>
            </a:r>
          </a:p>
        </p:txBody>
      </p:sp>
      <p:pic>
        <p:nvPicPr>
          <p:cNvPr id="62" name="Picture 2" descr="https://tse4.mm.bing.net/th?id=OIP.FBgfDbVt-FKv-26InzztjQHaF0&amp;pid=Api&amp;P=0&amp;w=192&amp;h=15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87" b="100000" l="0" r="100000">
                        <a14:foregroundMark x1="58854" y1="80132" x2="58854" y2="80132"/>
                        <a14:foregroundMark x1="38542" y1="84768" x2="35417" y2="82781"/>
                        <a14:foregroundMark x1="36458" y1="87417" x2="35417" y2="96689"/>
                        <a14:foregroundMark x1="57292" y1="82781" x2="54167" y2="96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012" y="3117367"/>
            <a:ext cx="1197828" cy="94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78" y="4271750"/>
            <a:ext cx="2600048" cy="1212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212095" y="1029947"/>
            <a:ext cx="2884123" cy="1526817"/>
            <a:chOff x="212095" y="1029947"/>
            <a:chExt cx="2884123" cy="1526817"/>
          </a:xfrm>
        </p:grpSpPr>
        <p:sp>
          <p:nvSpPr>
            <p:cNvPr id="65" name="TextBox 64"/>
            <p:cNvSpPr txBox="1"/>
            <p:nvPr/>
          </p:nvSpPr>
          <p:spPr>
            <a:xfrm>
              <a:off x="212095" y="1971989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Suppose he dies</a:t>
              </a:r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873454" y="1029947"/>
              <a:ext cx="1204886" cy="964424"/>
              <a:chOff x="873454" y="1029947"/>
              <a:chExt cx="1204886" cy="964424"/>
            </a:xfrm>
          </p:grpSpPr>
          <p:pic>
            <p:nvPicPr>
              <p:cNvPr id="66" name="Picture 2" descr="https://tse4.mm.bing.net/th?id=OIP.FBgfDbVt-FKv-26InzztjQHaF0&amp;pid=Api&amp;P=0&amp;w=192&amp;h=15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987" b="100000" l="0" r="100000">
                            <a14:foregroundMark x1="58854" y1="80132" x2="58854" y2="80132"/>
                            <a14:foregroundMark x1="38542" y1="84768" x2="35417" y2="82781"/>
                            <a14:foregroundMark x1="36458" y1="87417" x2="35417" y2="96689"/>
                            <a14:foregroundMark x1="57292" y1="82781" x2="54167" y2="9668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0512" y="1029947"/>
                <a:ext cx="1197828" cy="9420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8" name="Rectangle 57"/>
              <p:cNvSpPr/>
              <p:nvPr/>
            </p:nvSpPr>
            <p:spPr>
              <a:xfrm>
                <a:off x="873454" y="1071041"/>
                <a:ext cx="1168654" cy="92333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rPr>
                  <a:t>X</a:t>
                </a:r>
              </a:p>
            </p:txBody>
          </p:sp>
        </p:grpSp>
      </p:grpSp>
      <p:sp>
        <p:nvSpPr>
          <p:cNvPr id="69" name="TextBox 68"/>
          <p:cNvSpPr txBox="1"/>
          <p:nvPr/>
        </p:nvSpPr>
        <p:spPr>
          <a:xfrm>
            <a:off x="201081" y="5818080"/>
            <a:ext cx="61155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Family pushed to this bottom most stage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318521" y="5818080"/>
            <a:ext cx="56030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If insurance money is pumped in</a:t>
            </a:r>
          </a:p>
        </p:txBody>
      </p:sp>
      <p:pic>
        <p:nvPicPr>
          <p:cNvPr id="1029" name="Picture 5" descr="https://tse1.mm.bing.net/th?id=OIP.pDkjY608bVrJzCjAX8KtdQHaFc&amp;pid=Api&amp;P=0&amp;w=211&amp;h=15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663" y="3839093"/>
            <a:ext cx="2009775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extBox 72"/>
          <p:cNvSpPr txBox="1"/>
          <p:nvPr/>
        </p:nvSpPr>
        <p:spPr>
          <a:xfrm>
            <a:off x="8820312" y="873399"/>
            <a:ext cx="31012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</a:rPr>
              <a:t>Family will come back to comfort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1081" y="134531"/>
            <a:ext cx="6170592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THAT IS THE POWER OF INSURANCE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73347" y="817048"/>
            <a:ext cx="5319732" cy="1889247"/>
            <a:chOff x="337911" y="876494"/>
            <a:chExt cx="5319732" cy="1889247"/>
          </a:xfrm>
        </p:grpSpPr>
        <p:grpSp>
          <p:nvGrpSpPr>
            <p:cNvPr id="11" name="Group 10"/>
            <p:cNvGrpSpPr/>
            <p:nvPr/>
          </p:nvGrpSpPr>
          <p:grpSpPr>
            <a:xfrm>
              <a:off x="337911" y="876494"/>
              <a:ext cx="5319732" cy="1766229"/>
              <a:chOff x="337911" y="876494"/>
              <a:chExt cx="5319732" cy="1766229"/>
            </a:xfrm>
          </p:grpSpPr>
          <p:pic>
            <p:nvPicPr>
              <p:cNvPr id="3" name="Picture 2" descr="https://tse3.mm.bing.net/th?id=OIP.Y2nnJQZb62KticH42e33jAHaFp&amp;pid=Api&amp;P=0&amp;w=214&amp;h=164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0" b="100000" l="0" r="100000">
                            <a14:foregroundMark x1="26636" y1="69939" x2="25701" y2="6625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911" y="876494"/>
                <a:ext cx="2038350" cy="1766229"/>
              </a:xfrm>
              <a:prstGeom prst="ellipse">
                <a:avLst/>
              </a:prstGeom>
              <a:ln w="127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TextBox 36"/>
              <p:cNvSpPr txBox="1"/>
              <p:nvPr/>
            </p:nvSpPr>
            <p:spPr>
              <a:xfrm>
                <a:off x="2376260" y="990218"/>
                <a:ext cx="328138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/>
                  <a:t>Get married &amp; children too come</a:t>
                </a:r>
              </a:p>
            </p:txBody>
          </p:sp>
        </p:grpSp>
        <p:cxnSp>
          <p:nvCxnSpPr>
            <p:cNvPr id="8" name="Straight Arrow Connector 7"/>
            <p:cNvCxnSpPr/>
            <p:nvPr/>
          </p:nvCxnSpPr>
          <p:spPr>
            <a:xfrm>
              <a:off x="3041526" y="2167460"/>
              <a:ext cx="1641373" cy="59828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141755" y="1027105"/>
            <a:ext cx="4802725" cy="1996559"/>
            <a:chOff x="145534" y="1026587"/>
            <a:chExt cx="4802725" cy="1996559"/>
          </a:xfrm>
        </p:grpSpPr>
        <p:sp>
          <p:nvSpPr>
            <p:cNvPr id="70" name="TextBox 69"/>
            <p:cNvSpPr txBox="1"/>
            <p:nvPr/>
          </p:nvSpPr>
          <p:spPr>
            <a:xfrm>
              <a:off x="145534" y="2438371"/>
              <a:ext cx="48027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Man &amp; Money at work goes</a:t>
              </a: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214503" y="1026587"/>
              <a:ext cx="2884123" cy="1526817"/>
              <a:chOff x="202783" y="1028935"/>
              <a:chExt cx="2884123" cy="1526817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202783" y="1970977"/>
                <a:ext cx="288412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Suppose he dies</a:t>
                </a:r>
              </a:p>
            </p:txBody>
          </p:sp>
          <p:grpSp>
            <p:nvGrpSpPr>
              <p:cNvPr id="67" name="Group 66"/>
              <p:cNvGrpSpPr/>
              <p:nvPr/>
            </p:nvGrpSpPr>
            <p:grpSpPr>
              <a:xfrm>
                <a:off x="864142" y="1028935"/>
                <a:ext cx="1204886" cy="964424"/>
                <a:chOff x="864142" y="1028935"/>
                <a:chExt cx="1204886" cy="964424"/>
              </a:xfrm>
            </p:grpSpPr>
            <p:pic>
              <p:nvPicPr>
                <p:cNvPr id="68" name="Picture 2" descr="https://tse4.mm.bing.net/th?id=OIP.FBgfDbVt-FKv-26InzztjQHaF0&amp;pid=Api&amp;P=0&amp;w=192&amp;h=15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987" b="100000" l="0" r="100000">
                              <a14:foregroundMark x1="58854" y1="80132" x2="58854" y2="80132"/>
                              <a14:foregroundMark x1="38542" y1="84768" x2="35417" y2="82781"/>
                              <a14:foregroundMark x1="36458" y1="87417" x2="35417" y2="96689"/>
                              <a14:foregroundMark x1="57292" y1="82781" x2="54167" y2="96689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1200" y="1028935"/>
                  <a:ext cx="1197828" cy="9420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2" name="Rectangle 71"/>
                <p:cNvSpPr/>
                <p:nvPr/>
              </p:nvSpPr>
              <p:spPr>
                <a:xfrm>
                  <a:off x="864142" y="1070029"/>
                  <a:ext cx="1168654" cy="92333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>
                  <a:spAutoFit/>
                </a:bodyPr>
                <a:lstStyle/>
                <a:p>
                  <a:pPr algn="ctr"/>
                  <a:r>
                    <a:rPr lang="en-US" sz="5400" b="0" cap="none" spc="0" dirty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rPr>
                    <a:t>X</a:t>
                  </a:r>
                </a:p>
              </p:txBody>
            </p:sp>
          </p:grpSp>
        </p:grpSp>
      </p:grpSp>
      <p:sp>
        <p:nvSpPr>
          <p:cNvPr id="5" name="Rectangle 4"/>
          <p:cNvSpPr/>
          <p:nvPr/>
        </p:nvSpPr>
        <p:spPr>
          <a:xfrm>
            <a:off x="6851022" y="99918"/>
            <a:ext cx="4454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Human Life Span Pyramid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EC8CADA-41E1-40F8-A489-07A9F0FC7025}"/>
              </a:ext>
            </a:extLst>
          </p:cNvPr>
          <p:cNvSpPr txBox="1"/>
          <p:nvPr/>
        </p:nvSpPr>
        <p:spPr>
          <a:xfrm>
            <a:off x="5336295" y="2219456"/>
            <a:ext cx="14373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Excess Money</a:t>
            </a:r>
          </a:p>
        </p:txBody>
      </p:sp>
      <p:cxnSp>
        <p:nvCxnSpPr>
          <p:cNvPr id="56" name="Straight Connector 55"/>
          <p:cNvCxnSpPr/>
          <p:nvPr/>
        </p:nvCxnSpPr>
        <p:spPr>
          <a:xfrm>
            <a:off x="4633573" y="2194756"/>
            <a:ext cx="292485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44024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4688E-6 -1.57262E-7 C 0.00274 -0.01549 0.00235 -0.01619 0.0099 -0.03006 C 0.01107 -0.03238 0.01381 -0.03793 0.01381 -0.0377 C 0.0155 -0.04463 0.01433 -0.04093 0.01889 -0.04972 C 0.01954 -0.05134 0.02084 -0.05365 0.02084 -0.05342 C 0.02319 -0.06314 0.02006 -0.05157 0.02488 -0.06314 C 0.0254 -0.06429 0.0254 -0.06591 0.02592 -0.06707 C 0.02644 -0.06915 0.0271 -0.07077 0.02788 -0.07239 C 0.02918 -0.07516 0.03191 -0.08048 0.03191 -0.08025 C 0.03296 -0.08811 0.03569 -0.09251 0.03791 -0.09921 C 0.04038 -0.10685 0.04051 -0.11471 0.04481 -0.12026 C 0.04637 -0.12627 0.04833 -0.12789 0.05106 -0.13228 C 0.05315 -0.13622 0.05445 -0.1413 0.05692 -0.14454 C 0.0581 -0.14593 0.05914 -0.14685 0.06005 -0.14847 C 0.06396 -0.15611 0.06682 -0.16327 0.07295 -0.16836 C 0.07503 -0.17253 0.07685 -0.17784 0.08011 -0.18062 C 0.08102 -0.18108 0.08324 -0.18131 0.08324 -0.18108 " pathEditMode="relative" rAng="0" ptsTypes="ffffffffffffffffA">
                                      <p:cBhvr>
                                        <p:cTn id="5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5" y="-906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4164E-6 -1.52636E-6 C 0.0026 -0.01064 0.00221 -0.0111 0.00898 -0.02035 C 0.01029 -0.02197 0.01276 -0.0259 0.01276 -0.02567 C 0.01445 -0.03053 0.01328 -0.02798 0.01758 -0.03399 C 0.01797 -0.03492 0.0194 -0.03677 0.0194 -0.03654 C 0.02149 -0.04301 0.01849 -0.03538 0.02318 -0.04301 C 0.0237 -0.04394 0.0237 -0.0451 0.02396 -0.04602 C 0.02448 -0.04695 0.02514 -0.04833 0.02592 -0.04949 C 0.02696 -0.05134 0.0297 -0.05504 0.0297 -0.05481 C 0.03061 -0.06013 0.03308 -0.06337 0.0353 -0.06776 C 0.03751 -0.07308 0.03764 -0.0784 0.04155 -0.08233 C 0.04311 -0.08626 0.04481 -0.08742 0.04754 -0.09042 C 0.04949 -0.0932 0.05054 -0.09644 0.05301 -0.09875 C 0.05392 -0.09967 0.05497 -0.10037 0.05588 -0.10152 C 0.05939 -0.10661 0.06226 -0.11147 0.06799 -0.11517 C 0.06981 -0.11771 0.07138 -0.12165 0.07437 -0.12326 C 0.07529 -0.12373 0.07737 -0.12396 0.07737 -0.12396 " pathEditMode="relative" rAng="0" ptsTypes="ffffffffffffffffA">
                                      <p:cBhvr>
                                        <p:cTn id="8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9" y="-619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77 -3.75578E-6 C 0.0112 -0.01688 0.0069 -0.03654 0.00339 -0.05296 C 0.00248 -0.05735 0.00196 -0.06174 0.00105 -0.06637 C 0.00039 -0.06938 -0.0013 -0.07539 -0.0013 -0.07493 C -0.00546 -0.10846 -0.00911 -0.1413 -0.01509 -0.17368 C -0.01601 -0.1857 -0.01666 -0.19981 -0.01965 -0.21137 C -0.02043 -0.22109 -0.02121 -0.23126 -0.02303 -0.24098 C -0.02447 -0.26087 -0.02512 -0.28052 -0.02512 -0.30018 " pathEditMode="relative" rAng="0" ptsTypes="fffffffA">
                                      <p:cBhvr>
                                        <p:cTn id="12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" y="-15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" grpId="0" animBg="1"/>
      <p:bldP spid="2" grpId="0"/>
      <p:bldP spid="25" grpId="0"/>
      <p:bldP spid="20" grpId="0" animBg="1"/>
      <p:bldP spid="48" grpId="0"/>
      <p:bldP spid="49" grpId="0"/>
      <p:bldP spid="51" grpId="0"/>
      <p:bldP spid="52" grpId="0" animBg="1"/>
      <p:bldP spid="54" grpId="0" animBg="1"/>
      <p:bldP spid="55" grpId="0"/>
      <p:bldP spid="57" grpId="0" animBg="1"/>
      <p:bldP spid="59" grpId="0"/>
      <p:bldP spid="60" grpId="0"/>
      <p:bldP spid="69" grpId="0"/>
      <p:bldP spid="71" grpId="0"/>
      <p:bldP spid="73" grpId="0"/>
      <p:bldP spid="35" grpId="0" animBg="1"/>
      <p:bldP spid="5" grpId="0"/>
      <p:bldP spid="7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992544" y="476672"/>
            <a:ext cx="485223" cy="56886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HUMAN</a:t>
            </a: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L  I VE   VA L UE</a:t>
            </a:r>
          </a:p>
        </p:txBody>
      </p:sp>
      <p:sp>
        <p:nvSpPr>
          <p:cNvPr id="12" name="Right Triangle 11"/>
          <p:cNvSpPr/>
          <p:nvPr/>
        </p:nvSpPr>
        <p:spPr>
          <a:xfrm flipH="1">
            <a:off x="1775520" y="548680"/>
            <a:ext cx="9217024" cy="5616624"/>
          </a:xfrm>
          <a:prstGeom prst="rtTriangle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325196" y="548680"/>
            <a:ext cx="1450324" cy="5616624"/>
            <a:chOff x="243897" y="548680"/>
            <a:chExt cx="1087743" cy="5616624"/>
          </a:xfrm>
        </p:grpSpPr>
        <p:sp>
          <p:nvSpPr>
            <p:cNvPr id="6" name="Rectangle 5"/>
            <p:cNvSpPr/>
            <p:nvPr/>
          </p:nvSpPr>
          <p:spPr>
            <a:xfrm>
              <a:off x="827584" y="548680"/>
              <a:ext cx="504056" cy="56166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-1486449" y="3276296"/>
              <a:ext cx="3899273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Taking a policy for HLV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679509" y="450588"/>
            <a:ext cx="9313035" cy="5714717"/>
            <a:chOff x="1259632" y="476672"/>
            <a:chExt cx="6984776" cy="5714717"/>
          </a:xfrm>
        </p:grpSpPr>
        <p:grpSp>
          <p:nvGrpSpPr>
            <p:cNvPr id="14" name="Group 13"/>
            <p:cNvGrpSpPr/>
            <p:nvPr/>
          </p:nvGrpSpPr>
          <p:grpSpPr>
            <a:xfrm>
              <a:off x="1259632" y="476672"/>
              <a:ext cx="6984776" cy="5714717"/>
              <a:chOff x="4067944" y="264202"/>
              <a:chExt cx="6984776" cy="5644211"/>
            </a:xfrm>
          </p:grpSpPr>
          <p:sp>
            <p:nvSpPr>
              <p:cNvPr id="4" name="Right Triangle 3"/>
              <p:cNvSpPr/>
              <p:nvPr/>
            </p:nvSpPr>
            <p:spPr>
              <a:xfrm flipH="1">
                <a:off x="4139952" y="264202"/>
                <a:ext cx="6912768" cy="5616624"/>
              </a:xfrm>
              <a:prstGeom prst="rtTriangle">
                <a:avLst/>
              </a:prstGeom>
              <a:solidFill>
                <a:srgbClr val="66FF3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ight Triangle 4"/>
              <p:cNvSpPr/>
              <p:nvPr/>
            </p:nvSpPr>
            <p:spPr>
              <a:xfrm flipH="1">
                <a:off x="4067944" y="3820181"/>
                <a:ext cx="2583904" cy="2088232"/>
              </a:xfrm>
              <a:prstGeom prst="rtTriangl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4506337" y="3823065"/>
              <a:ext cx="352839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This portion also available for your loved ones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967541" y="800721"/>
            <a:ext cx="8821803" cy="954107"/>
            <a:chOff x="1475656" y="800720"/>
            <a:chExt cx="6616352" cy="954107"/>
          </a:xfrm>
        </p:grpSpPr>
        <p:sp>
          <p:nvSpPr>
            <p:cNvPr id="18" name="TextBox 17"/>
            <p:cNvSpPr txBox="1"/>
            <p:nvPr/>
          </p:nvSpPr>
          <p:spPr>
            <a:xfrm>
              <a:off x="2267744" y="800720"/>
              <a:ext cx="43204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This protects the HLV as and when premium paid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H="1">
              <a:off x="1475656" y="1124744"/>
              <a:ext cx="72008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6524600" y="1124744"/>
              <a:ext cx="156740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2011462" y="1754829"/>
            <a:ext cx="6823775" cy="1769989"/>
            <a:chOff x="1508596" y="1754828"/>
            <a:chExt cx="5117831" cy="1769989"/>
          </a:xfrm>
        </p:grpSpPr>
        <p:pic>
          <p:nvPicPr>
            <p:cNvPr id="35" name="Picture 34" descr="https://tse3.mm.bing.net/th?id=OIP.AqngYRT9CLEUxLU3aNH2xQHaFc&amp;pid=Api&amp;P=0&amp;w=208&amp;h=15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961" b="100000" l="0" r="9855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8596" y="1848417"/>
              <a:ext cx="2085976" cy="1676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401520" y="1754828"/>
              <a:ext cx="422490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Best method for FAMILY PROTECTION</a:t>
              </a:r>
            </a:p>
          </p:txBody>
        </p:sp>
      </p:grpSp>
      <p:sp>
        <p:nvSpPr>
          <p:cNvPr id="38" name="Rectangle 37"/>
          <p:cNvSpPr/>
          <p:nvPr/>
        </p:nvSpPr>
        <p:spPr>
          <a:xfrm>
            <a:off x="3791176" y="145691"/>
            <a:ext cx="31438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Create &amp; Save</a:t>
            </a:r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2258582" y="3256500"/>
            <a:ext cx="6851810" cy="2908805"/>
            <a:chOff x="1693936" y="3256499"/>
            <a:chExt cx="5138858" cy="2908805"/>
          </a:xfrm>
        </p:grpSpPr>
        <p:grpSp>
          <p:nvGrpSpPr>
            <p:cNvPr id="33" name="Group 32"/>
            <p:cNvGrpSpPr/>
            <p:nvPr/>
          </p:nvGrpSpPr>
          <p:grpSpPr>
            <a:xfrm>
              <a:off x="3851920" y="3256499"/>
              <a:ext cx="2980874" cy="2908805"/>
              <a:chOff x="3851920" y="3256499"/>
              <a:chExt cx="2980874" cy="2908805"/>
            </a:xfrm>
          </p:grpSpPr>
          <p:cxnSp>
            <p:nvCxnSpPr>
              <p:cNvPr id="24" name="Straight Arrow Connector 23"/>
              <p:cNvCxnSpPr/>
              <p:nvPr/>
            </p:nvCxnSpPr>
            <p:spPr>
              <a:xfrm flipV="1">
                <a:off x="3851920" y="3284984"/>
                <a:ext cx="0" cy="288032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4868987" y="3256499"/>
                <a:ext cx="19638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In case of DEATH</a:t>
                </a:r>
              </a:p>
            </p:txBody>
          </p:sp>
        </p:grpSp>
        <p:sp>
          <p:nvSpPr>
            <p:cNvPr id="39" name="Rectangle 38"/>
            <p:cNvSpPr/>
            <p:nvPr/>
          </p:nvSpPr>
          <p:spPr>
            <a:xfrm>
              <a:off x="1693936" y="3723150"/>
              <a:ext cx="208597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LIC gives Sum Assured + Bonus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712901" y="5588254"/>
            <a:ext cx="9217024" cy="584775"/>
            <a:chOff x="1259632" y="6319682"/>
            <a:chExt cx="6912768" cy="584775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1259632" y="6319682"/>
              <a:ext cx="691276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402940" y="6319682"/>
              <a:ext cx="22729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Earning Life Span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7110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ight Triangle 11"/>
          <p:cNvSpPr/>
          <p:nvPr/>
        </p:nvSpPr>
        <p:spPr>
          <a:xfrm flipH="1">
            <a:off x="1041341" y="671511"/>
            <a:ext cx="9819749" cy="5626742"/>
          </a:xfrm>
          <a:prstGeom prst="rtTriangle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965248" y="478520"/>
            <a:ext cx="512519" cy="585074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HUMAN</a:t>
            </a: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L  I VE   VA L UE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92250" y="570474"/>
            <a:ext cx="9868840" cy="5758792"/>
            <a:chOff x="5076056" y="667458"/>
            <a:chExt cx="6912768" cy="5686785"/>
          </a:xfrm>
        </p:grpSpPr>
        <p:sp>
          <p:nvSpPr>
            <p:cNvPr id="4" name="Right Triangle 3"/>
            <p:cNvSpPr/>
            <p:nvPr/>
          </p:nvSpPr>
          <p:spPr>
            <a:xfrm flipH="1">
              <a:off x="5076056" y="667458"/>
              <a:ext cx="6912768" cy="5686785"/>
            </a:xfrm>
            <a:prstGeom prst="rtTriangl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ight Triangle 4"/>
            <p:cNvSpPr/>
            <p:nvPr/>
          </p:nvSpPr>
          <p:spPr>
            <a:xfrm flipH="1">
              <a:off x="5076056" y="4232319"/>
              <a:ext cx="2583904" cy="2114318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039115" y="4047036"/>
              <a:ext cx="389477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But this portion will not be available for your loved ones</a:t>
              </a:r>
            </a:p>
          </p:txBody>
        </p:sp>
      </p:grpSp>
      <p:sp>
        <p:nvSpPr>
          <p:cNvPr id="38" name="Rectangle 37"/>
          <p:cNvSpPr/>
          <p:nvPr/>
        </p:nvSpPr>
        <p:spPr>
          <a:xfrm>
            <a:off x="571306" y="-99392"/>
            <a:ext cx="31438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Save &amp; Create</a:t>
            </a:r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007435" y="3256500"/>
            <a:ext cx="8149766" cy="3072766"/>
            <a:chOff x="755576" y="3256499"/>
            <a:chExt cx="6112324" cy="3072766"/>
          </a:xfrm>
        </p:grpSpPr>
        <p:sp>
          <p:nvSpPr>
            <p:cNvPr id="44" name="Right Triangle 43"/>
            <p:cNvSpPr/>
            <p:nvPr/>
          </p:nvSpPr>
          <p:spPr>
            <a:xfrm flipH="1">
              <a:off x="755576" y="3938251"/>
              <a:ext cx="3087961" cy="2391014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755576" y="3256499"/>
              <a:ext cx="6112324" cy="2908805"/>
              <a:chOff x="755576" y="3256499"/>
              <a:chExt cx="6112324" cy="2908805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3851920" y="3256499"/>
                <a:ext cx="3015980" cy="2908805"/>
                <a:chOff x="3851920" y="3256499"/>
                <a:chExt cx="3015980" cy="2908805"/>
              </a:xfrm>
            </p:grpSpPr>
            <p:cxnSp>
              <p:nvCxnSpPr>
                <p:cNvPr id="24" name="Straight Arrow Connector 23"/>
                <p:cNvCxnSpPr/>
                <p:nvPr/>
              </p:nvCxnSpPr>
              <p:spPr>
                <a:xfrm flipV="1">
                  <a:off x="3851920" y="3284984"/>
                  <a:ext cx="0" cy="288032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Box 26"/>
                <p:cNvSpPr txBox="1"/>
                <p:nvPr/>
              </p:nvSpPr>
              <p:spPr>
                <a:xfrm>
                  <a:off x="4868987" y="3256499"/>
                  <a:ext cx="1998913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chemeClr val="bg1"/>
                      </a:solidFill>
                    </a:rPr>
                    <a:t>In case of DEATH</a:t>
                  </a:r>
                </a:p>
              </p:txBody>
            </p:sp>
          </p:grpSp>
          <p:sp>
            <p:nvSpPr>
              <p:cNvPr id="3" name="TextBox 2"/>
              <p:cNvSpPr txBox="1"/>
              <p:nvPr/>
            </p:nvSpPr>
            <p:spPr>
              <a:xfrm>
                <a:off x="755576" y="4092573"/>
                <a:ext cx="299985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Comparing LIC, this may be better with other savings</a:t>
                </a:r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532051" y="46060"/>
            <a:ext cx="5640599" cy="4031012"/>
            <a:chOff x="399038" y="46060"/>
            <a:chExt cx="4230449" cy="4031012"/>
          </a:xfrm>
        </p:grpSpPr>
        <p:grpSp>
          <p:nvGrpSpPr>
            <p:cNvPr id="13" name="Group 12"/>
            <p:cNvGrpSpPr/>
            <p:nvPr/>
          </p:nvGrpSpPr>
          <p:grpSpPr>
            <a:xfrm>
              <a:off x="399038" y="968534"/>
              <a:ext cx="3833919" cy="3108538"/>
              <a:chOff x="399038" y="608494"/>
              <a:chExt cx="3833919" cy="3108538"/>
            </a:xfrm>
          </p:grpSpPr>
          <p:pic>
            <p:nvPicPr>
              <p:cNvPr id="41" name="Picture 8" descr="https://tse4.mm.bing.net/th?id=OIP.ruus86pTQMhOTjnSKM__mAAAAA&amp;pid=15.1&amp;P=0&amp;w=240&amp;h=160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166" y="608494"/>
                <a:ext cx="3192412" cy="21282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4" descr="https://vectortoons.com/wp-content/uploads/2015/07/sad-kids-collection-006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038" y="1289447"/>
                <a:ext cx="1001107" cy="14728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2" descr="http://png.clipart.me/graphics/thumbs/820/cute-little-boy-crying_82076698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5104" y="1049777"/>
                <a:ext cx="1057853" cy="18031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669595" y="2639814"/>
                <a:ext cx="3173941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/>
                  <a:t>Then What about our future?</a:t>
                </a:r>
              </a:p>
            </p:txBody>
          </p:sp>
        </p:grpSp>
        <p:sp>
          <p:nvSpPr>
            <p:cNvPr id="19" name="Oval Callout 18"/>
            <p:cNvSpPr/>
            <p:nvPr/>
          </p:nvSpPr>
          <p:spPr>
            <a:xfrm>
              <a:off x="2832139" y="46060"/>
              <a:ext cx="1797348" cy="1137478"/>
            </a:xfrm>
            <a:prstGeom prst="wedgeEllipseCallout">
              <a:avLst>
                <a:gd name="adj1" fmla="val -45839"/>
                <a:gd name="adj2" fmla="val 66534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You left PEANUTS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027693" y="3643952"/>
            <a:ext cx="9868840" cy="2558479"/>
            <a:chOff x="1027693" y="3643952"/>
            <a:chExt cx="9868840" cy="2558479"/>
          </a:xfrm>
        </p:grpSpPr>
        <p:grpSp>
          <p:nvGrpSpPr>
            <p:cNvPr id="15" name="Group 14"/>
            <p:cNvGrpSpPr/>
            <p:nvPr/>
          </p:nvGrpSpPr>
          <p:grpSpPr>
            <a:xfrm>
              <a:off x="1027693" y="5617656"/>
              <a:ext cx="9868840" cy="584775"/>
              <a:chOff x="1259632" y="6247674"/>
              <a:chExt cx="6912768" cy="584775"/>
            </a:xfrm>
          </p:grpSpPr>
          <p:cxnSp>
            <p:nvCxnSpPr>
              <p:cNvPr id="9" name="Straight Arrow Connector 8"/>
              <p:cNvCxnSpPr/>
              <p:nvPr/>
            </p:nvCxnSpPr>
            <p:spPr>
              <a:xfrm>
                <a:off x="1259632" y="6319682"/>
                <a:ext cx="6912768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4594922" y="6247674"/>
                <a:ext cx="22729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chemeClr val="bg1"/>
                    </a:solidFill>
                  </a:rPr>
                  <a:t>Earning Life Span</a:t>
                </a:r>
              </a:p>
            </p:txBody>
          </p:sp>
        </p:grpSp>
        <p:cxnSp>
          <p:nvCxnSpPr>
            <p:cNvPr id="26" name="Straight Arrow Connector 25"/>
            <p:cNvCxnSpPr/>
            <p:nvPr/>
          </p:nvCxnSpPr>
          <p:spPr>
            <a:xfrm flipV="1">
              <a:off x="1027693" y="3643952"/>
              <a:ext cx="0" cy="25314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Oval Callout 29"/>
          <p:cNvSpPr/>
          <p:nvPr/>
        </p:nvSpPr>
        <p:spPr>
          <a:xfrm>
            <a:off x="6152288" y="221246"/>
            <a:ext cx="2937089" cy="1590273"/>
          </a:xfrm>
          <a:prstGeom prst="wedgeEllipseCallout">
            <a:avLst>
              <a:gd name="adj1" fmla="val -74847"/>
              <a:gd name="adj2" fmla="val 43952"/>
            </a:avLst>
          </a:prstGeom>
          <a:solidFill>
            <a:srgbClr val="99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Dad! How can we go to school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863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38" grpId="0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094267" y="29019"/>
            <a:ext cx="400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conclusion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61402" y="694045"/>
            <a:ext cx="6127045" cy="3864986"/>
            <a:chOff x="461402" y="694045"/>
            <a:chExt cx="6127045" cy="3864986"/>
          </a:xfrm>
        </p:grpSpPr>
        <p:pic>
          <p:nvPicPr>
            <p:cNvPr id="6" name="Picture 2" descr="Motorcycle Helmets Product Guide - Motorcycle US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62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1477" y="694045"/>
              <a:ext cx="3365773" cy="2524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itle 1"/>
            <p:cNvSpPr txBox="1">
              <a:spLocks/>
            </p:cNvSpPr>
            <p:nvPr/>
          </p:nvSpPr>
          <p:spPr>
            <a:xfrm>
              <a:off x="461402" y="3218377"/>
              <a:ext cx="6127045" cy="134065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Wearing helmet gives protection &amp; doesn’t mean every rider will meet with an accident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638589" y="559188"/>
            <a:ext cx="5122040" cy="3794448"/>
            <a:chOff x="6638589" y="559188"/>
            <a:chExt cx="5122040" cy="3794448"/>
          </a:xfrm>
        </p:grpSpPr>
        <p:grpSp>
          <p:nvGrpSpPr>
            <p:cNvPr id="12" name="Group 11"/>
            <p:cNvGrpSpPr/>
            <p:nvPr/>
          </p:nvGrpSpPr>
          <p:grpSpPr>
            <a:xfrm>
              <a:off x="7516723" y="559188"/>
              <a:ext cx="3365773" cy="2546562"/>
              <a:chOff x="5384471" y="836712"/>
              <a:chExt cx="2524330" cy="2546562"/>
            </a:xfrm>
          </p:grpSpPr>
          <p:pic>
            <p:nvPicPr>
              <p:cNvPr id="8" name="Picture 2" descr="Motorcycle Helmets Product Guide - Motorcycle USA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62" b="100000" l="962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84471" y="858942"/>
                <a:ext cx="2524330" cy="25243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9020" l="1163" r="9883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8104" y="836712"/>
                <a:ext cx="2052208" cy="24340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Title 1"/>
            <p:cNvSpPr txBox="1">
              <a:spLocks/>
            </p:cNvSpPr>
            <p:nvPr/>
          </p:nvSpPr>
          <p:spPr>
            <a:xfrm>
              <a:off x="6638589" y="3054702"/>
              <a:ext cx="5122040" cy="129893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In an adverse situation over confidence might lead to brain malfunction or totally crippled 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2539809" y="4381607"/>
            <a:ext cx="711238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28575"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Have right LIC policy for FAMILY SAFETY</a:t>
            </a:r>
            <a:endParaRPr lang="en-US" sz="5400" b="1" cap="none" spc="0" dirty="0">
              <a:ln w="28575">
                <a:solidFill>
                  <a:schemeClr val="tx1"/>
                </a:solidFill>
              </a:ln>
              <a:solidFill>
                <a:srgbClr val="66FF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130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02377" y="332635"/>
            <a:ext cx="3437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 action="ppaction://hlinkfile"/>
              </a:rPr>
              <a:t>..\..\Videos\Human Life Value.mp4</a:t>
            </a:r>
            <a:endParaRPr lang="en-US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F8571685-592F-4EEF-95B2-6B9C19946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42" y="363538"/>
            <a:ext cx="7219244" cy="421656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HOW TO CALCULATE HUMAN LIFE VALUE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7C004E0-2E3C-4D83-AC37-8FB7459BC9BE}"/>
              </a:ext>
            </a:extLst>
          </p:cNvPr>
          <p:cNvSpPr txBox="1">
            <a:spLocks/>
          </p:cNvSpPr>
          <p:nvPr/>
        </p:nvSpPr>
        <p:spPr>
          <a:xfrm>
            <a:off x="3126899" y="871553"/>
            <a:ext cx="4874101" cy="42165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H.L.V. another easy method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D2D5E8-7F99-4DE9-8F30-CB8952CFB754}"/>
              </a:ext>
            </a:extLst>
          </p:cNvPr>
          <p:cNvSpPr txBox="1"/>
          <p:nvPr/>
        </p:nvSpPr>
        <p:spPr>
          <a:xfrm>
            <a:off x="480742" y="1379568"/>
            <a:ext cx="112524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Income = 6,00,000 p.a.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Deposit interest rate = 6% p.a.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To get 6 </a:t>
            </a:r>
            <a:r>
              <a:rPr lang="en-IN" sz="2400" dirty="0" err="1">
                <a:latin typeface="Arial" panose="020B0604020202020204" pitchFamily="34" charset="0"/>
                <a:cs typeface="Arial" panose="020B0604020202020204" pitchFamily="34" charset="0"/>
              </a:rPr>
              <a:t>lks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 p.a., how much deposit needed?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= (600000*100)/6 = 1,00,00,000 One crore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10% of income can be set aside for life insurance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= 60,000 p.a. and 5,000 p.m.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New Jeevan Amar ; Age 35 ; S.A. 1 Cr ; Yearly Premium 28366 ( Rs.2370 p.m.)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By reducing the Jeevan Amar S.A. and add a conventional plan, so as to tally with Rs.5,000 p.m. for life insurance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Jeevan Anand 10,00,000 </a:t>
            </a:r>
            <a:r>
              <a:rPr lang="en-IN" sz="2400" dirty="0" err="1">
                <a:latin typeface="Arial" panose="020B0604020202020204" pitchFamily="34" charset="0"/>
                <a:cs typeface="Arial" panose="020B0604020202020204" pitchFamily="34" charset="0"/>
              </a:rPr>
              <a:t>Yly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 47784 ; Jeevan Amar 50,00,000 </a:t>
            </a:r>
            <a:r>
              <a:rPr lang="en-IN" sz="2400" dirty="0" err="1">
                <a:latin typeface="Arial" panose="020B0604020202020204" pitchFamily="34" charset="0"/>
                <a:cs typeface="Arial" panose="020B0604020202020204" pitchFamily="34" charset="0"/>
              </a:rPr>
              <a:t>Yly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 17916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Total cover 60 lakhs and total premium 65700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Just a food for thinking and you can do any manner as your like and party likes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936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/>
      <p:bldP spid="30" grpId="0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ounded Rectangle 4">
            <a:extLst>
              <a:ext uri="{FF2B5EF4-FFF2-40B4-BE49-F238E27FC236}">
                <a16:creationId xmlns:a16="http://schemas.microsoft.com/office/drawing/2014/main" id="{38E82234-84FC-4FBA-88B3-4B2F70991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9156" y="536575"/>
            <a:ext cx="5611813" cy="533400"/>
          </a:xfrm>
          <a:prstGeom prst="roundRect">
            <a:avLst>
              <a:gd name="adj" fmla="val 16667"/>
            </a:avLst>
          </a:prstGeom>
          <a:solidFill>
            <a:srgbClr val="FFE599"/>
          </a:solidFill>
          <a:ln w="12700">
            <a:solidFill>
              <a:srgbClr val="4472C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lgerian" panose="04020705040A020607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CONCEPT SELLING - PENSION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167" name="Picture 15">
            <a:extLst>
              <a:ext uri="{FF2B5EF4-FFF2-40B4-BE49-F238E27FC236}">
                <a16:creationId xmlns:a16="http://schemas.microsoft.com/office/drawing/2014/main" id="{A7485633-9562-4475-8E29-55F577D10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06" y="1484313"/>
            <a:ext cx="5783263" cy="7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 Box 22">
            <a:extLst>
              <a:ext uri="{FF2B5EF4-FFF2-40B4-BE49-F238E27FC236}">
                <a16:creationId xmlns:a16="http://schemas.microsoft.com/office/drawing/2014/main" id="{D7B93266-0F4F-4331-A453-57797C610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0642" y="2571636"/>
            <a:ext cx="1023938" cy="395287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Age 35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TextBox 27">
            <a:extLst>
              <a:ext uri="{FF2B5EF4-FFF2-40B4-BE49-F238E27FC236}">
                <a16:creationId xmlns:a16="http://schemas.microsoft.com/office/drawing/2014/main" id="{E14F8988-A9BD-40F9-96A4-A8DE67B38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308" y="4187348"/>
            <a:ext cx="2106613" cy="985838"/>
          </a:xfrm>
          <a:prstGeom prst="rect">
            <a:avLst/>
          </a:prstGeom>
          <a:solidFill>
            <a:srgbClr val="FFF2CC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Today Living Expense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Rs. 4,80,000/-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7" name="Text Box 135">
            <a:extLst>
              <a:ext uri="{FF2B5EF4-FFF2-40B4-BE49-F238E27FC236}">
                <a16:creationId xmlns:a16="http://schemas.microsoft.com/office/drawing/2014/main" id="{2853D303-49C1-41B5-B331-109BA6E71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8031" y="2590996"/>
            <a:ext cx="1593706" cy="707886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Retirement 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Age 55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0" name="TextBox 39">
            <a:extLst>
              <a:ext uri="{FF2B5EF4-FFF2-40B4-BE49-F238E27FC236}">
                <a16:creationId xmlns:a16="http://schemas.microsoft.com/office/drawing/2014/main" id="{9674C3ED-5ABD-478C-95B3-B47C9F9E7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2694" y="2681999"/>
            <a:ext cx="1211263" cy="398462"/>
          </a:xfrm>
          <a:prstGeom prst="rect">
            <a:avLst/>
          </a:prstGeom>
          <a:solidFill>
            <a:srgbClr val="FFE599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Till Life</a:t>
            </a:r>
            <a:endParaRPr kumimoji="0" lang="en-AU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Text Box 129">
            <a:extLst>
              <a:ext uri="{FF2B5EF4-FFF2-40B4-BE49-F238E27FC236}">
                <a16:creationId xmlns:a16="http://schemas.microsoft.com/office/drawing/2014/main" id="{BC33FFE1-03AF-44AE-92AB-9D1CC0ADF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376" y="5331575"/>
            <a:ext cx="2070100" cy="692150"/>
          </a:xfrm>
          <a:prstGeom prst="rect">
            <a:avLst/>
          </a:prstGeom>
          <a:solidFill>
            <a:srgbClr val="FFF2CC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Corpus Needed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Rs. 3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crs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appx.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AA67322-9326-4C94-B09E-BC726ED10AE2}"/>
              </a:ext>
            </a:extLst>
          </p:cNvPr>
          <p:cNvGrpSpPr/>
          <p:nvPr/>
        </p:nvGrpSpPr>
        <p:grpSpPr>
          <a:xfrm>
            <a:off x="2434366" y="3036570"/>
            <a:ext cx="7869555" cy="2187444"/>
            <a:chOff x="2434366" y="3036570"/>
            <a:chExt cx="7869555" cy="2187444"/>
          </a:xfrm>
        </p:grpSpPr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6657CD10-A18C-4227-A2D4-6AF364B43D26}"/>
                </a:ext>
              </a:extLst>
            </p:cNvPr>
            <p:cNvCxnSpPr/>
            <p:nvPr/>
          </p:nvCxnSpPr>
          <p:spPr>
            <a:xfrm flipV="1">
              <a:off x="2434366" y="3951605"/>
              <a:ext cx="7825105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BB45783-D9F9-4C20-8DBF-5BADE2E53A94}"/>
                </a:ext>
              </a:extLst>
            </p:cNvPr>
            <p:cNvCxnSpPr/>
            <p:nvPr/>
          </p:nvCxnSpPr>
          <p:spPr>
            <a:xfrm rot="5400000">
              <a:off x="1901601" y="3569335"/>
              <a:ext cx="1066800" cy="1270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D2DD73B0-5CCF-4444-9C94-381E293BBAF6}"/>
                </a:ext>
              </a:extLst>
            </p:cNvPr>
            <p:cNvCxnSpPr/>
            <p:nvPr/>
          </p:nvCxnSpPr>
          <p:spPr>
            <a:xfrm flipH="1">
              <a:off x="5482758" y="3375529"/>
              <a:ext cx="6985" cy="184848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883F1B31-A56F-4724-A8C9-E1BDB21B7FBC}"/>
                </a:ext>
              </a:extLst>
            </p:cNvPr>
            <p:cNvCxnSpPr/>
            <p:nvPr/>
          </p:nvCxnSpPr>
          <p:spPr>
            <a:xfrm rot="5400000">
              <a:off x="5676358" y="4103053"/>
              <a:ext cx="455295" cy="127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D35C7C05-1411-4CD1-BB8C-8E69884B38EE}"/>
                </a:ext>
              </a:extLst>
            </p:cNvPr>
            <p:cNvCxnSpPr/>
            <p:nvPr/>
          </p:nvCxnSpPr>
          <p:spPr>
            <a:xfrm rot="5400000">
              <a:off x="6056088" y="4102418"/>
              <a:ext cx="455295" cy="127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5ABB7269-05CF-4588-B5E0-7497144D6450}"/>
                </a:ext>
              </a:extLst>
            </p:cNvPr>
            <p:cNvCxnSpPr/>
            <p:nvPr/>
          </p:nvCxnSpPr>
          <p:spPr>
            <a:xfrm flipH="1">
              <a:off x="10277251" y="3150235"/>
              <a:ext cx="26670" cy="1942465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50457D1F-4DD8-4F92-B76A-D6842EA002A0}"/>
                </a:ext>
              </a:extLst>
            </p:cNvPr>
            <p:cNvCxnSpPr/>
            <p:nvPr/>
          </p:nvCxnSpPr>
          <p:spPr>
            <a:xfrm rot="5400000">
              <a:off x="6438358" y="4102418"/>
              <a:ext cx="455295" cy="127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FC8A2610-2261-4C38-859D-DE954E490241}"/>
                </a:ext>
              </a:extLst>
            </p:cNvPr>
            <p:cNvCxnSpPr/>
            <p:nvPr/>
          </p:nvCxnSpPr>
          <p:spPr>
            <a:xfrm rot="5400000">
              <a:off x="6894288" y="4102418"/>
              <a:ext cx="455295" cy="127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8ABFBBC3-3421-452C-A67C-5BDA1486CBB0}"/>
                </a:ext>
              </a:extLst>
            </p:cNvPr>
            <p:cNvCxnSpPr/>
            <p:nvPr/>
          </p:nvCxnSpPr>
          <p:spPr>
            <a:xfrm rot="5400000">
              <a:off x="7351488" y="4102418"/>
              <a:ext cx="455295" cy="127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91026A15-E2AC-48F3-A3CF-970129553963}"/>
                </a:ext>
              </a:extLst>
            </p:cNvPr>
            <p:cNvCxnSpPr/>
            <p:nvPr/>
          </p:nvCxnSpPr>
          <p:spPr>
            <a:xfrm rot="5400000">
              <a:off x="7808688" y="4102418"/>
              <a:ext cx="455295" cy="127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4F0AD05F-786E-4C21-9E4A-3CB5423F857A}"/>
                </a:ext>
              </a:extLst>
            </p:cNvPr>
            <p:cNvCxnSpPr/>
            <p:nvPr/>
          </p:nvCxnSpPr>
          <p:spPr>
            <a:xfrm rot="5400000">
              <a:off x="8265888" y="4102418"/>
              <a:ext cx="455295" cy="127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5A2E4F10-06AB-4C88-BEB1-50337F4CC877}"/>
                </a:ext>
              </a:extLst>
            </p:cNvPr>
            <p:cNvCxnSpPr/>
            <p:nvPr/>
          </p:nvCxnSpPr>
          <p:spPr>
            <a:xfrm rot="5400000">
              <a:off x="8723088" y="4102418"/>
              <a:ext cx="455295" cy="127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C123EAAF-7617-4607-B7C0-6F6509C969BD}"/>
                </a:ext>
              </a:extLst>
            </p:cNvPr>
            <p:cNvCxnSpPr/>
            <p:nvPr/>
          </p:nvCxnSpPr>
          <p:spPr>
            <a:xfrm rot="5400000">
              <a:off x="9181558" y="4102418"/>
              <a:ext cx="455295" cy="127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92BC7D06-FCE0-488A-B40C-61E84800CC7C}"/>
                </a:ext>
              </a:extLst>
            </p:cNvPr>
            <p:cNvCxnSpPr/>
            <p:nvPr/>
          </p:nvCxnSpPr>
          <p:spPr>
            <a:xfrm rot="5400000">
              <a:off x="9637488" y="4102418"/>
              <a:ext cx="455295" cy="127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4" name="Text Box 120">
            <a:extLst>
              <a:ext uri="{FF2B5EF4-FFF2-40B4-BE49-F238E27FC236}">
                <a16:creationId xmlns:a16="http://schemas.microsoft.com/office/drawing/2014/main" id="{FFE85799-90AE-498F-B4BE-F282DABC0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8849" y="1532889"/>
            <a:ext cx="2308225" cy="900113"/>
          </a:xfrm>
          <a:prstGeom prst="rect">
            <a:avLst/>
          </a:prstGeom>
          <a:solidFill>
            <a:srgbClr val="FFE599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800" b="1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Actually, Indian life expectancy is age 83 on an average</a:t>
            </a:r>
            <a:endParaRPr kumimoji="0" lang="en-AU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Rectangle 143">
            <a:extLst>
              <a:ext uri="{FF2B5EF4-FFF2-40B4-BE49-F238E27FC236}">
                <a16:creationId xmlns:a16="http://schemas.microsoft.com/office/drawing/2014/main" id="{C84AF464-5087-462A-B554-ED35B97B4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906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5" name="Rectangle 153">
            <a:extLst>
              <a:ext uri="{FF2B5EF4-FFF2-40B4-BE49-F238E27FC236}">
                <a16:creationId xmlns:a16="http://schemas.microsoft.com/office/drawing/2014/main" id="{CE3E31BE-E1E6-44C6-8198-BC4271023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906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6" name="Arrow: Right 105">
            <a:extLst>
              <a:ext uri="{FF2B5EF4-FFF2-40B4-BE49-F238E27FC236}">
                <a16:creationId xmlns:a16="http://schemas.microsoft.com/office/drawing/2014/main" id="{783F4FBE-66AB-42C5-9BC0-26C5043DFAD6}"/>
              </a:ext>
            </a:extLst>
          </p:cNvPr>
          <p:cNvSpPr/>
          <p:nvPr/>
        </p:nvSpPr>
        <p:spPr>
          <a:xfrm>
            <a:off x="5755341" y="4330701"/>
            <a:ext cx="4362786" cy="1303972"/>
          </a:xfrm>
          <a:prstGeom prst="rightArrow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Min. Yearly Income with inflation             </a:t>
            </a:r>
            <a:r>
              <a:rPr lang="en-US" alt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Rs. 18,57,448/- for Life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7" name="Arrow: Right 106">
            <a:extLst>
              <a:ext uri="{FF2B5EF4-FFF2-40B4-BE49-F238E27FC236}">
                <a16:creationId xmlns:a16="http://schemas.microsoft.com/office/drawing/2014/main" id="{A2C04429-0C67-4872-9FDE-928C6F40F106}"/>
              </a:ext>
            </a:extLst>
          </p:cNvPr>
          <p:cNvSpPr/>
          <p:nvPr/>
        </p:nvSpPr>
        <p:spPr>
          <a:xfrm>
            <a:off x="2577324" y="3119027"/>
            <a:ext cx="2637865" cy="688975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Inflation Rate 7%</a:t>
            </a:r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0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5" grpId="0" animBg="1"/>
      <p:bldP spid="87" grpId="0" animBg="1"/>
      <p:bldP spid="90" grpId="0" animBg="1"/>
      <p:bldP spid="93" grpId="0" animBg="1"/>
      <p:bldP spid="94" grpId="0" animBg="1"/>
      <p:bldP spid="106" grpId="0" animBg="1"/>
      <p:bldP spid="10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">
            <a:extLst>
              <a:ext uri="{FF2B5EF4-FFF2-40B4-BE49-F238E27FC236}">
                <a16:creationId xmlns:a16="http://schemas.microsoft.com/office/drawing/2014/main" id="{8E534576-B2A5-42A4-B87A-5CB15E554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0731" y="1520862"/>
            <a:ext cx="2000250" cy="692150"/>
          </a:xfrm>
          <a:prstGeom prst="rect">
            <a:avLst/>
          </a:prstGeom>
          <a:solidFill>
            <a:srgbClr val="CC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Corpus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Rs. 3,00,00,000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7BECD875-FF98-4903-A936-9CB1CA0BF52B}"/>
              </a:ext>
            </a:extLst>
          </p:cNvPr>
          <p:cNvSpPr/>
          <p:nvPr/>
        </p:nvSpPr>
        <p:spPr>
          <a:xfrm rot="16200000">
            <a:off x="5601298" y="1057313"/>
            <a:ext cx="571500" cy="3352800"/>
          </a:xfrm>
          <a:prstGeom prst="rightBrac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IN"/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AB7E76AB-907A-4225-9189-E5CD09692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055" y="3028671"/>
            <a:ext cx="3094038" cy="1323439"/>
          </a:xfrm>
          <a:prstGeom prst="rect">
            <a:avLst/>
          </a:prstGeom>
          <a:solidFill>
            <a:srgbClr val="CCFF66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Return  8%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1. Post Office  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2. Bank Rd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3. Life Insurance Policy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22947303-7B1A-429F-87F2-690C976A8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040" y="3028671"/>
            <a:ext cx="2274982" cy="1323439"/>
          </a:xfrm>
          <a:prstGeom prst="rect">
            <a:avLst/>
          </a:prstGeom>
          <a:solidFill>
            <a:srgbClr val="CCFF66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Return 15%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Real Estate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2.  Gold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3.  Mutual Fund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287E6D14-4E53-452F-9FE9-7BD817A58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5068" y="4733646"/>
            <a:ext cx="2279514" cy="1015663"/>
          </a:xfrm>
          <a:prstGeom prst="rect">
            <a:avLst/>
          </a:prstGeom>
          <a:solidFill>
            <a:srgbClr val="FFFF66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Contribution of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Every Year      Rs.6,55,000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57A490B-ECC1-4FFF-827E-A75EF9B26237}"/>
              </a:ext>
            </a:extLst>
          </p:cNvPr>
          <p:cNvCxnSpPr>
            <a:cxnSpLocks/>
          </p:cNvCxnSpPr>
          <p:nvPr/>
        </p:nvCxnSpPr>
        <p:spPr>
          <a:xfrm>
            <a:off x="3235923" y="4304703"/>
            <a:ext cx="0" cy="4279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4">
            <a:extLst>
              <a:ext uri="{FF2B5EF4-FFF2-40B4-BE49-F238E27FC236}">
                <a16:creationId xmlns:a16="http://schemas.microsoft.com/office/drawing/2014/main" id="{AA9CB125-3EE2-4677-B789-A0C53DD1D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0856" y="4778096"/>
            <a:ext cx="2706687" cy="985837"/>
          </a:xfrm>
          <a:prstGeom prst="rect">
            <a:avLst/>
          </a:prstGeom>
          <a:solidFill>
            <a:srgbClr val="FFFF66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Contribution of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Every Year      Rs.2,71,000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F17E4DE-1800-4017-B285-A6408663A6EE}"/>
              </a:ext>
            </a:extLst>
          </p:cNvPr>
          <p:cNvCxnSpPr/>
          <p:nvPr/>
        </p:nvCxnSpPr>
        <p:spPr>
          <a:xfrm>
            <a:off x="7706958" y="4351693"/>
            <a:ext cx="0" cy="4279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">
            <a:extLst>
              <a:ext uri="{FF2B5EF4-FFF2-40B4-BE49-F238E27FC236}">
                <a16:creationId xmlns:a16="http://schemas.microsoft.com/office/drawing/2014/main" id="{88832A01-41DD-4DB4-A49D-308BFEFC3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7542" y="691405"/>
            <a:ext cx="3213101" cy="156966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Creation of corpus is certain with 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LIFE INSURANCE and others God only knows</a:t>
            </a:r>
            <a:endParaRPr kumimoji="0" lang="en-US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547B60C7-1A7B-4C59-86DA-EF38789FB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843" y="569157"/>
            <a:ext cx="3902075" cy="533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4472C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CONCEPT SELLING - PENSION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317D0B46-81A2-44D4-A0B1-AE65F6103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0918" y="30928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6109004F-4A83-4E2A-A8AC-9D0487259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0918" y="76648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295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2" grpId="0" animBg="1"/>
      <p:bldP spid="1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CDE7323-B43D-4613-9453-E3E94D1780B2}"/>
              </a:ext>
            </a:extLst>
          </p:cNvPr>
          <p:cNvCxnSpPr/>
          <p:nvPr/>
        </p:nvCxnSpPr>
        <p:spPr>
          <a:xfrm>
            <a:off x="872555" y="3050867"/>
            <a:ext cx="8303895" cy="4508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7841322-868A-4CA1-8F94-3E1BFF40A29E}"/>
              </a:ext>
            </a:extLst>
          </p:cNvPr>
          <p:cNvCxnSpPr/>
          <p:nvPr/>
        </p:nvCxnSpPr>
        <p:spPr>
          <a:xfrm>
            <a:off x="830010" y="2678757"/>
            <a:ext cx="0" cy="76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 Box 22">
            <a:extLst>
              <a:ext uri="{FF2B5EF4-FFF2-40B4-BE49-F238E27FC236}">
                <a16:creationId xmlns:a16="http://schemas.microsoft.com/office/drawing/2014/main" id="{6D604A91-A895-4B37-A7DE-5294B3896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696" y="2221240"/>
            <a:ext cx="1104220" cy="40011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Age 35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4EA86ABF-6451-4B66-8831-61CB4CF45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943" y="2175172"/>
            <a:ext cx="1104219" cy="40011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Age 55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48511777-640F-4213-A58A-55C28AABA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550" y="2887196"/>
            <a:ext cx="2123473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Term = 20 years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A482836B-AA54-4F98-A782-03677B7F4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7981" y="2239496"/>
            <a:ext cx="896938" cy="395287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Death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41C25D7-77B1-4286-AA41-DAFB6BA891CA}"/>
              </a:ext>
            </a:extLst>
          </p:cNvPr>
          <p:cNvCxnSpPr/>
          <p:nvPr/>
        </p:nvCxnSpPr>
        <p:spPr>
          <a:xfrm flipH="1">
            <a:off x="4143440" y="2648277"/>
            <a:ext cx="20320" cy="9137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 Box 7">
            <a:extLst>
              <a:ext uri="{FF2B5EF4-FFF2-40B4-BE49-F238E27FC236}">
                <a16:creationId xmlns:a16="http://schemas.microsoft.com/office/drawing/2014/main" id="{CD236441-3D29-483D-9347-69279CD7E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215" y="3623796"/>
            <a:ext cx="1927225" cy="982662"/>
          </a:xfrm>
          <a:prstGeom prst="rect">
            <a:avLst/>
          </a:prstGeom>
          <a:solidFill>
            <a:srgbClr val="FFF2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Maturity Value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Rs.3,00,00,000 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approximately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 Box 1">
            <a:extLst>
              <a:ext uri="{FF2B5EF4-FFF2-40B4-BE49-F238E27FC236}">
                <a16:creationId xmlns:a16="http://schemas.microsoft.com/office/drawing/2014/main" id="{6E34B1D4-2FF9-42FD-BDD6-FC24A6FF0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2840" y="4684887"/>
            <a:ext cx="3757929" cy="1323439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Jeevan Anand Death Benefit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 Jeevan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Akshay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Corpus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 1,55,00,000 +3,00,00,000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 Rs.4,55,00,000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B53D626-ED81-47C8-90B1-C3AADB79B586}"/>
              </a:ext>
            </a:extLst>
          </p:cNvPr>
          <p:cNvCxnSpPr>
            <a:cxnSpLocks/>
          </p:cNvCxnSpPr>
          <p:nvPr/>
        </p:nvCxnSpPr>
        <p:spPr>
          <a:xfrm>
            <a:off x="9205025" y="2762577"/>
            <a:ext cx="0" cy="188001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5">
            <a:extLst>
              <a:ext uri="{FF2B5EF4-FFF2-40B4-BE49-F238E27FC236}">
                <a16:creationId xmlns:a16="http://schemas.microsoft.com/office/drawing/2014/main" id="{070AD73F-0A45-4A11-834C-0403CB128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5765" y="3251209"/>
            <a:ext cx="3810000" cy="982663"/>
          </a:xfrm>
          <a:prstGeom prst="rect">
            <a:avLst/>
          </a:prstGeom>
          <a:solidFill>
            <a:srgbClr val="CCFF3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Invested in Jeevan Akshay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Yearly Pension = Rs.18,70,000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(with today J.A. rate)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A707CDD-A88C-4445-9AE5-6F92E2298C23}"/>
              </a:ext>
            </a:extLst>
          </p:cNvPr>
          <p:cNvCxnSpPr/>
          <p:nvPr/>
        </p:nvCxnSpPr>
        <p:spPr>
          <a:xfrm flipV="1">
            <a:off x="4168840" y="3369002"/>
            <a:ext cx="7683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">
            <a:extLst>
              <a:ext uri="{FF2B5EF4-FFF2-40B4-BE49-F238E27FC236}">
                <a16:creationId xmlns:a16="http://schemas.microsoft.com/office/drawing/2014/main" id="{B74560AE-8376-4211-B63B-3412606A4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303" y="956259"/>
            <a:ext cx="5316537" cy="10156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Jeevan Anand ; S.A. 1.55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; Term 20 years ; Yearly Premium 9,06,799 with GST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Maturity Value Rs.2,96,95,000 appx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3">
            <a:extLst>
              <a:ext uri="{FF2B5EF4-FFF2-40B4-BE49-F238E27FC236}">
                <a16:creationId xmlns:a16="http://schemas.microsoft.com/office/drawing/2014/main" id="{FB582070-1B42-4F46-9913-A1D2114BE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8232" y="4642588"/>
            <a:ext cx="3267075" cy="688975"/>
          </a:xfrm>
          <a:prstGeom prst="rect">
            <a:avLst/>
          </a:prstGeom>
          <a:solidFill>
            <a:srgbClr val="FF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Annuity for LIFE with 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Return Of Purchase Price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DE07A7-571D-48EF-AEC2-D7D68E7E63B3}"/>
              </a:ext>
            </a:extLst>
          </p:cNvPr>
          <p:cNvCxnSpPr/>
          <p:nvPr/>
        </p:nvCxnSpPr>
        <p:spPr>
          <a:xfrm>
            <a:off x="7431757" y="4181802"/>
            <a:ext cx="0" cy="5549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4">
            <a:extLst>
              <a:ext uri="{FF2B5EF4-FFF2-40B4-BE49-F238E27FC236}">
                <a16:creationId xmlns:a16="http://schemas.microsoft.com/office/drawing/2014/main" id="{DD5D392E-365C-41A6-BAAA-9AC06C8CE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232" y="252254"/>
            <a:ext cx="3902075" cy="533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4472C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CONCEPT SELLING - PENSION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5B28A602-71EF-4A9F-BEC7-78A1CE9BF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59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592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2" grpId="0" animBg="1"/>
      <p:bldP spid="13" grpId="0" animBg="1"/>
      <p:bldP spid="15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2">
            <a:extLst>
              <a:ext uri="{FF2B5EF4-FFF2-40B4-BE49-F238E27FC236}">
                <a16:creationId xmlns:a16="http://schemas.microsoft.com/office/drawing/2014/main" id="{8A0337B1-AB61-40DF-B2F7-30CA051A6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96" y="1856566"/>
            <a:ext cx="1026243" cy="400110"/>
          </a:xfrm>
          <a:prstGeom prst="rect">
            <a:avLst/>
          </a:prstGeom>
          <a:solidFill>
            <a:srgbClr val="FF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Age 35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B2797B5B-06B5-45D5-A78D-47BD6C9C9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5678" y="1956853"/>
            <a:ext cx="1026243" cy="400110"/>
          </a:xfrm>
          <a:prstGeom prst="rect">
            <a:avLst/>
          </a:prstGeom>
          <a:solidFill>
            <a:srgbClr val="FF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Age 55</a:t>
            </a:r>
            <a:endParaRPr kumimoji="0" lang="en-US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12">
            <a:extLst>
              <a:ext uri="{FF2B5EF4-FFF2-40B4-BE49-F238E27FC236}">
                <a16:creationId xmlns:a16="http://schemas.microsoft.com/office/drawing/2014/main" id="{3C790205-2B1D-48BE-BAFE-3D333129E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8999" y="1983185"/>
            <a:ext cx="898003" cy="400110"/>
          </a:xfrm>
          <a:prstGeom prst="rect">
            <a:avLst/>
          </a:prstGeom>
          <a:solidFill>
            <a:srgbClr val="FF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Death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B3CE02D-02C0-47BD-A87F-73F2130F6523}"/>
              </a:ext>
            </a:extLst>
          </p:cNvPr>
          <p:cNvCxnSpPr/>
          <p:nvPr/>
        </p:nvCxnSpPr>
        <p:spPr>
          <a:xfrm flipH="1">
            <a:off x="10434320" y="2434114"/>
            <a:ext cx="0" cy="100901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512B4BB-97C0-4819-BB35-CA319BF1DC2A}"/>
              </a:ext>
            </a:extLst>
          </p:cNvPr>
          <p:cNvCxnSpPr/>
          <p:nvPr/>
        </p:nvCxnSpPr>
        <p:spPr>
          <a:xfrm>
            <a:off x="1163320" y="2796699"/>
            <a:ext cx="9284335" cy="4508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12AD8CC-3DFD-4734-9544-6C51CE3240A7}"/>
              </a:ext>
            </a:extLst>
          </p:cNvPr>
          <p:cNvCxnSpPr/>
          <p:nvPr/>
        </p:nvCxnSpPr>
        <p:spPr>
          <a:xfrm>
            <a:off x="1163320" y="2296954"/>
            <a:ext cx="0" cy="28689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0DD600-C271-46F9-8806-CF9C97D52B53}"/>
              </a:ext>
            </a:extLst>
          </p:cNvPr>
          <p:cNvCxnSpPr/>
          <p:nvPr/>
        </p:nvCxnSpPr>
        <p:spPr>
          <a:xfrm flipH="1">
            <a:off x="6096000" y="2413794"/>
            <a:ext cx="0" cy="29235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 Box 5">
            <a:extLst>
              <a:ext uri="{FF2B5EF4-FFF2-40B4-BE49-F238E27FC236}">
                <a16:creationId xmlns:a16="http://schemas.microsoft.com/office/drawing/2014/main" id="{E96C989C-7428-462A-BDB0-CE773FECA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318" y="3718029"/>
            <a:ext cx="3679825" cy="1015663"/>
          </a:xfrm>
          <a:prstGeom prst="rect">
            <a:avLst/>
          </a:prstGeom>
          <a:solidFill>
            <a:srgbClr val="99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Either Natural or Accidental Death Cover =                       Rs.1,55,00,000</a:t>
            </a:r>
            <a:endParaRPr kumimoji="0" lang="en-US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D553DC6-52B2-4802-BD29-B12185BBD001}"/>
              </a:ext>
            </a:extLst>
          </p:cNvPr>
          <p:cNvCxnSpPr>
            <a:cxnSpLocks/>
          </p:cNvCxnSpPr>
          <p:nvPr/>
        </p:nvCxnSpPr>
        <p:spPr>
          <a:xfrm>
            <a:off x="8651091" y="2841784"/>
            <a:ext cx="0" cy="8134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86">
            <a:extLst>
              <a:ext uri="{FF2B5EF4-FFF2-40B4-BE49-F238E27FC236}">
                <a16:creationId xmlns:a16="http://schemas.microsoft.com/office/drawing/2014/main" id="{287B1FB6-B4D6-4140-8361-38C17C1E5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8628" y="3031014"/>
            <a:ext cx="4209873" cy="707886"/>
          </a:xfrm>
          <a:prstGeom prst="rect">
            <a:avLst/>
          </a:prstGeom>
          <a:solidFill>
            <a:srgbClr val="CCFF3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Natural Death Cover = 125% S.A.                      Rs. 1,93,75,000 + Accrued Bonus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7033C9D6-ECBB-4CD3-9838-FAF00A537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6049" y="4016217"/>
            <a:ext cx="4525963" cy="1323439"/>
          </a:xfrm>
          <a:prstGeom prst="rect">
            <a:avLst/>
          </a:prstGeom>
          <a:solidFill>
            <a:srgbClr val="FFFF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Accidental Death Cover =                       Rs. 2,93,75,000 + Accrued Bonus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Subject to other ADB previous policies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0">
            <a:extLst>
              <a:ext uri="{FF2B5EF4-FFF2-40B4-BE49-F238E27FC236}">
                <a16:creationId xmlns:a16="http://schemas.microsoft.com/office/drawing/2014/main" id="{4C4BE662-ACF9-4D42-8745-8867B653E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417" y="563904"/>
            <a:ext cx="299041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IN" sz="2400" b="1" dirty="0">
                <a:latin typeface="Arial Black" panose="020B0A04020102020204" pitchFamily="34" charset="0"/>
              </a:rPr>
              <a:t>Jeevan Anand Table 915</a:t>
            </a:r>
          </a:p>
        </p:txBody>
      </p:sp>
      <p:sp>
        <p:nvSpPr>
          <p:cNvPr id="24" name="Rectangle 32">
            <a:extLst>
              <a:ext uri="{FF2B5EF4-FFF2-40B4-BE49-F238E27FC236}">
                <a16:creationId xmlns:a16="http://schemas.microsoft.com/office/drawing/2014/main" id="{C3C135AB-7852-42BF-ADC4-B8D31A0D0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635" y="102556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b="1"/>
          </a:p>
        </p:txBody>
      </p:sp>
      <p:sp>
        <p:nvSpPr>
          <p:cNvPr id="25" name="TextBox 1">
            <a:extLst>
              <a:ext uri="{FF2B5EF4-FFF2-40B4-BE49-F238E27FC236}">
                <a16:creationId xmlns:a16="http://schemas.microsoft.com/office/drawing/2014/main" id="{214AD88F-9ABE-4C5D-B143-0DA6CC452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503" y="480352"/>
            <a:ext cx="5316537" cy="10156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Jeevan Anand ; S.A. 1.55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; Term 20 years ; Yearly Premium 9,06,799 with GST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Maturity Value Rs.2,96,95,000 appx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0058FA-E323-44B4-B2BB-9D562BFD2F6F}"/>
              </a:ext>
            </a:extLst>
          </p:cNvPr>
          <p:cNvSpPr/>
          <p:nvPr/>
        </p:nvSpPr>
        <p:spPr>
          <a:xfrm>
            <a:off x="8218022" y="5763933"/>
            <a:ext cx="33826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End of this module</a:t>
            </a:r>
          </a:p>
        </p:txBody>
      </p:sp>
    </p:spTree>
    <p:extLst>
      <p:ext uri="{BB962C8B-B14F-4D97-AF65-F5344CB8AC3E}">
        <p14:creationId xmlns:p14="http://schemas.microsoft.com/office/powerpoint/2010/main" val="174270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8" grpId="0" animBg="1"/>
      <p:bldP spid="20" grpId="0" animBg="1"/>
      <p:bldP spid="21" grpId="0" animBg="1"/>
      <p:bldP spid="25" grpId="1" animBg="1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261.7|36.7|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4|57.5|11.4|21.6|29.1|13|23.5|47|63.8|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|7.4|43.5|33.3|44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9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1.6|2.3|3.8|1.9|5.2|1.6|1.8|2.5|1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5|18.1|20.9|14.6|21.5|15.2|50.8|17.6|36.6|45.6|5|22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|6.2|66.4|84.3|6.3|14.6|13.7|58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1|1.6|14.6|2.3|156.4|3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46.3|111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31.5|30|13.4|2.2|2.8|2.8|22.4|9.2|26.4|17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D116E41236943AC2A42667D4F1D3D" ma:contentTypeVersion="15" ma:contentTypeDescription="Create a new document." ma:contentTypeScope="" ma:versionID="d3ab04405bdf1e57f2be35b73ec4c38d">
  <xsd:schema xmlns:xsd="http://www.w3.org/2001/XMLSchema" xmlns:xs="http://www.w3.org/2001/XMLSchema" xmlns:p="http://schemas.microsoft.com/office/2006/metadata/properties" xmlns:ns2="69304ae6-1036-4957-a296-fd168b89311a" xmlns:ns3="484c85e2-96d6-4d83-b934-2986f1aaa2fa" targetNamespace="http://schemas.microsoft.com/office/2006/metadata/properties" ma:root="true" ma:fieldsID="afcae946f8bae581987f97a3c8d7680d" ns2:_="" ns3:_="">
    <xsd:import namespace="69304ae6-1036-4957-a296-fd168b89311a"/>
    <xsd:import namespace="484c85e2-96d6-4d83-b934-2986f1aaa2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304ae6-1036-4957-a296-fd168b89311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72e35ad-11a8-4a54-93b4-3b4e28e6ea3d}" ma:internalName="TaxCatchAll" ma:showField="CatchAllData" ma:web="69304ae6-1036-4957-a296-fd168b893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4c85e2-96d6-4d83-b934-2986f1aaa2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236f0f8-add3-44d4-9a4a-50f7363b81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4c85e2-96d6-4d83-b934-2986f1aaa2fa">
      <Terms xmlns="http://schemas.microsoft.com/office/infopath/2007/PartnerControls"/>
    </lcf76f155ced4ddcb4097134ff3c332f>
    <TaxCatchAll xmlns="69304ae6-1036-4957-a296-fd168b89311a" xsi:nil="true"/>
  </documentManagement>
</p:properties>
</file>

<file path=customXml/itemProps1.xml><?xml version="1.0" encoding="utf-8"?>
<ds:datastoreItem xmlns:ds="http://schemas.openxmlformats.org/officeDocument/2006/customXml" ds:itemID="{C5C3E11C-9F7E-4680-A1E8-E00D5432ECFE}"/>
</file>

<file path=customXml/itemProps2.xml><?xml version="1.0" encoding="utf-8"?>
<ds:datastoreItem xmlns:ds="http://schemas.openxmlformats.org/officeDocument/2006/customXml" ds:itemID="{5CE1322D-25D6-4EB6-9122-9E65A84E687F}"/>
</file>

<file path=customXml/itemProps3.xml><?xml version="1.0" encoding="utf-8"?>
<ds:datastoreItem xmlns:ds="http://schemas.openxmlformats.org/officeDocument/2006/customXml" ds:itemID="{01E4E811-0447-4B12-A7A7-033D784CA6A4}"/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859</Words>
  <Application>Microsoft Office PowerPoint</Application>
  <PresentationFormat>Widescreen</PresentationFormat>
  <Paragraphs>158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Aharoni</vt:lpstr>
      <vt:lpstr>Algerian</vt:lpstr>
      <vt:lpstr>Arial</vt:lpstr>
      <vt:lpstr>Arial Black</vt:lpstr>
      <vt:lpstr>Calibri</vt:lpstr>
      <vt:lpstr>Calibri Light</vt:lpstr>
      <vt:lpstr>Times New Roman</vt:lpstr>
      <vt:lpstr>Wingdings</vt:lpstr>
      <vt:lpstr>Office Theme</vt:lpstr>
      <vt:lpstr>Prospecting methods &amp; Process</vt:lpstr>
      <vt:lpstr>PowerPoint Presentation</vt:lpstr>
      <vt:lpstr>Effect Of Picturisation</vt:lpstr>
      <vt:lpstr>PowerPoint Presentation</vt:lpstr>
      <vt:lpstr>PowerPoint Presentation</vt:lpstr>
      <vt:lpstr>PowerPoint Presentation</vt:lpstr>
      <vt:lpstr>Gathering Information First</vt:lpstr>
      <vt:lpstr>Effect Of Insurance</vt:lpstr>
      <vt:lpstr>PowerPoint Presentation</vt:lpstr>
      <vt:lpstr>PowerPoint Presentation</vt:lpstr>
      <vt:lpstr>PowerPoint Presentation</vt:lpstr>
      <vt:lpstr>HOW TO CALCULATE HUMAN LIFE VALUE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Home</cp:lastModifiedBy>
  <cp:revision>49</cp:revision>
  <dcterms:created xsi:type="dcterms:W3CDTF">2024-05-30T05:40:29Z</dcterms:created>
  <dcterms:modified xsi:type="dcterms:W3CDTF">2024-07-28T13:41:12Z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0x010100FA7D116E41236943AC2A42667D4F1D3D</vt:lpwstr>
  </property>
</Properties>
</file>