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18.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7.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ppt/tags/tag6.xml" ContentType="application/vnd.openxmlformats-officedocument.presentationml.tags+xml"/>
  <Override PartName="/docProps/core.xml" ContentType="application/vnd.openxmlformats-package.core-properties+xml"/>
  <Override PartName="/ppt/tags/tag7.xml" ContentType="application/vnd.openxmlformats-officedocument.presentationml.tags+xml"/>
  <Override PartName="/ppt/tags/tag1.xml" ContentType="application/vnd.openxmlformats-officedocument.presentationml.tags+xml"/>
  <Override PartName="/ppt/tags/tag5.xml" ContentType="application/vnd.openxmlformats-officedocument.presentationml.tags+xml"/>
  <Override PartName="/ppt/tags/tag13.xml" ContentType="application/vnd.openxmlformats-officedocument.presentationml.tags+xml"/>
  <Override PartName="/ppt/tags/tag9.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3.xml" ContentType="application/vnd.openxmlformats-officedocument.presentationml.tags+xml"/>
  <Override PartName="/docProps/app.xml" ContentType="application/vnd.openxmlformats-officedocument.extended-properties+xml"/>
  <Override PartName="/ppt/tags/tag14.xml" ContentType="application/vnd.openxmlformats-officedocument.presentationml.tags+xml"/>
  <Override PartName="/ppt/tags/tag2.xml" ContentType="application/vnd.openxmlformats-officedocument.presentationml.tags+xml"/>
  <Override PartName="/ppt/tags/tag4.xml" ContentType="application/vnd.openxmlformats-officedocument.presentationml.tags+xml"/>
  <Override PartName="/ppt/tags/tag12.xml" ContentType="application/vnd.openxmlformats-officedocument.presentationml.tags+xml"/>
  <Override PartName="/ppt/tags/tag11.xml" ContentType="application/vnd.openxmlformats-officedocument.presentationml.tags+xml"/>
  <Override PartName="/ppt/tags/tag10.xml" ContentType="application/vnd.openxmlformats-officedocument.presentationml.tags+xml"/>
  <Override PartName="/ppt/tags/tag8.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2"/>
  </p:handoutMasterIdLst>
  <p:sldIdLst>
    <p:sldId id="256" r:id="rId2"/>
    <p:sldId id="273" r:id="rId3"/>
    <p:sldId id="287" r:id="rId4"/>
    <p:sldId id="266" r:id="rId5"/>
    <p:sldId id="265" r:id="rId6"/>
    <p:sldId id="274" r:id="rId7"/>
    <p:sldId id="289" r:id="rId8"/>
    <p:sldId id="257" r:id="rId9"/>
    <p:sldId id="285" r:id="rId10"/>
    <p:sldId id="269" r:id="rId11"/>
    <p:sldId id="286" r:id="rId12"/>
    <p:sldId id="268" r:id="rId13"/>
    <p:sldId id="270" r:id="rId14"/>
    <p:sldId id="271" r:id="rId15"/>
    <p:sldId id="288" r:id="rId16"/>
    <p:sldId id="277" r:id="rId17"/>
    <p:sldId id="278" r:id="rId18"/>
    <p:sldId id="258" r:id="rId19"/>
    <p:sldId id="272" r:id="rId20"/>
    <p:sldId id="28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430C69"/>
    <a:srgbClr val="450E6C"/>
    <a:srgbClr val="FF0066"/>
    <a:srgbClr val="FFEEB7"/>
    <a:srgbClr val="FBFEFF"/>
    <a:srgbClr val="E5F8FF"/>
    <a:srgbClr val="FFFFCC"/>
    <a:srgbClr val="FFFF99"/>
    <a:srgbClr val="C5FD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06" autoAdjust="0"/>
  </p:normalViewPr>
  <p:slideViewPr>
    <p:cSldViewPr snapToGrid="0">
      <p:cViewPr varScale="1">
        <p:scale>
          <a:sx n="71" d="100"/>
          <a:sy n="71" d="100"/>
        </p:scale>
        <p:origin x="696" y="54"/>
      </p:cViewPr>
      <p:guideLst/>
    </p:cSldViewPr>
  </p:slideViewPr>
  <p:notesTextViewPr>
    <p:cViewPr>
      <p:scale>
        <a:sx n="1" d="1"/>
        <a:sy n="1" d="1"/>
      </p:scale>
      <p:origin x="0" y="0"/>
    </p:cViewPr>
  </p:notesTextViewPr>
  <p:notesViewPr>
    <p:cSldViewPr snapToGrid="0">
      <p:cViewPr varScale="1">
        <p:scale>
          <a:sx n="54" d="100"/>
          <a:sy n="54" d="100"/>
        </p:scale>
        <p:origin x="289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CF55097-E46E-4507-B83A-6470528DA7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30BD2B96-7801-43CC-9649-62A34219EF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A5E6A2-B07C-4F30-958D-A02457932644}" type="datetimeFigureOut">
              <a:rPr lang="en-IN" smtClean="0"/>
              <a:t>04-08-2024</a:t>
            </a:fld>
            <a:endParaRPr lang="en-IN"/>
          </a:p>
        </p:txBody>
      </p:sp>
      <p:sp>
        <p:nvSpPr>
          <p:cNvPr id="4" name="Footer Placeholder 3">
            <a:extLst>
              <a:ext uri="{FF2B5EF4-FFF2-40B4-BE49-F238E27FC236}">
                <a16:creationId xmlns:a16="http://schemas.microsoft.com/office/drawing/2014/main" id="{4B1462D9-5EC7-4A27-B060-5AC42EF689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7CB1A71D-A737-4182-9D43-E46CF9BB48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089262-0C13-435D-9E19-1B776825FB1D}" type="slidenum">
              <a:rPr lang="en-IN" smtClean="0"/>
              <a:t>‹#›</a:t>
            </a:fld>
            <a:endParaRPr lang="en-IN"/>
          </a:p>
        </p:txBody>
      </p:sp>
    </p:spTree>
    <p:extLst>
      <p:ext uri="{BB962C8B-B14F-4D97-AF65-F5344CB8AC3E}">
        <p14:creationId xmlns:p14="http://schemas.microsoft.com/office/powerpoint/2010/main" val="3389385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73792785"/>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18A1E-201E-4AF3-85DA-002468E5FF4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BEFF215-0F9D-4BE9-95ED-32F836B33A59}"/>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D43BE28-4BCE-405C-8922-F813C1A070B9}"/>
              </a:ext>
            </a:extLst>
          </p:cNvPr>
          <p:cNvSpPr>
            <a:spLocks noGrp="1"/>
          </p:cNvSpPr>
          <p:nvPr>
            <p:ph type="dt" sz="half" idx="10"/>
          </p:nvPr>
        </p:nvSpPr>
        <p:spPr>
          <a:xfrm>
            <a:off x="838200" y="6356350"/>
            <a:ext cx="2743200" cy="365125"/>
          </a:xfrm>
          <a:prstGeom prst="rect">
            <a:avLst/>
          </a:prstGeom>
        </p:spPr>
        <p:txBody>
          <a:bodyPr/>
          <a:lstStyle/>
          <a:p>
            <a:fld id="{0554A440-EC61-4687-A0BF-1F2747CC43B9}" type="datetimeFigureOut">
              <a:rPr lang="en-IN" smtClean="0"/>
              <a:t>04-08-2024</a:t>
            </a:fld>
            <a:endParaRPr lang="en-IN"/>
          </a:p>
        </p:txBody>
      </p:sp>
      <p:sp>
        <p:nvSpPr>
          <p:cNvPr id="5" name="Footer Placeholder 4">
            <a:extLst>
              <a:ext uri="{FF2B5EF4-FFF2-40B4-BE49-F238E27FC236}">
                <a16:creationId xmlns:a16="http://schemas.microsoft.com/office/drawing/2014/main" id="{D26BC1A7-8D93-4E7A-8153-4D5C153E9F44}"/>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a16="http://schemas.microsoft.com/office/drawing/2014/main" id="{4F6BA7B8-A831-4310-8F22-94A83FBDCCED}"/>
              </a:ext>
            </a:extLst>
          </p:cNvPr>
          <p:cNvSpPr>
            <a:spLocks noGrp="1"/>
          </p:cNvSpPr>
          <p:nvPr>
            <p:ph type="sldNum" sz="quarter" idx="12"/>
          </p:nvPr>
        </p:nvSpPr>
        <p:spPr>
          <a:xfrm>
            <a:off x="8610600" y="6356350"/>
            <a:ext cx="2743200" cy="365125"/>
          </a:xfrm>
          <a:prstGeom prst="rect">
            <a:avLst/>
          </a:prstGeom>
        </p:spPr>
        <p:txBody>
          <a:bodyPr/>
          <a:lstStyle/>
          <a:p>
            <a:fld id="{36317BCA-46E4-45CF-AF64-391514775EE6}" type="slidenum">
              <a:rPr lang="en-IN" smtClean="0"/>
              <a:t>‹#›</a:t>
            </a:fld>
            <a:endParaRPr lang="en-IN"/>
          </a:p>
        </p:txBody>
      </p:sp>
    </p:spTree>
    <p:extLst>
      <p:ext uri="{BB962C8B-B14F-4D97-AF65-F5344CB8AC3E}">
        <p14:creationId xmlns:p14="http://schemas.microsoft.com/office/powerpoint/2010/main" val="362708137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EF2E4-7862-4D13-A410-B0F7D75516F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ECEDF30-9087-4C9B-9908-1C234759BC5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569EA36-270B-4A51-B731-2532E802434F}"/>
              </a:ext>
            </a:extLst>
          </p:cNvPr>
          <p:cNvSpPr>
            <a:spLocks noGrp="1"/>
          </p:cNvSpPr>
          <p:nvPr>
            <p:ph type="dt" sz="half" idx="10"/>
          </p:nvPr>
        </p:nvSpPr>
        <p:spPr>
          <a:xfrm>
            <a:off x="838200" y="6356350"/>
            <a:ext cx="2743200" cy="365125"/>
          </a:xfrm>
          <a:prstGeom prst="rect">
            <a:avLst/>
          </a:prstGeom>
        </p:spPr>
        <p:txBody>
          <a:bodyPr/>
          <a:lstStyle/>
          <a:p>
            <a:fld id="{0554A440-EC61-4687-A0BF-1F2747CC43B9}" type="datetimeFigureOut">
              <a:rPr lang="en-IN" smtClean="0"/>
              <a:t>04-08-2024</a:t>
            </a:fld>
            <a:endParaRPr lang="en-IN"/>
          </a:p>
        </p:txBody>
      </p:sp>
      <p:sp>
        <p:nvSpPr>
          <p:cNvPr id="5" name="Footer Placeholder 4">
            <a:extLst>
              <a:ext uri="{FF2B5EF4-FFF2-40B4-BE49-F238E27FC236}">
                <a16:creationId xmlns:a16="http://schemas.microsoft.com/office/drawing/2014/main" id="{587F9D03-DA61-4E65-9944-D6513B3A3254}"/>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a16="http://schemas.microsoft.com/office/drawing/2014/main" id="{FD58418B-FAFB-4EE2-989D-8F8D4C394323}"/>
              </a:ext>
            </a:extLst>
          </p:cNvPr>
          <p:cNvSpPr>
            <a:spLocks noGrp="1"/>
          </p:cNvSpPr>
          <p:nvPr>
            <p:ph type="sldNum" sz="quarter" idx="12"/>
          </p:nvPr>
        </p:nvSpPr>
        <p:spPr>
          <a:xfrm>
            <a:off x="8610600" y="6356350"/>
            <a:ext cx="2743200" cy="365125"/>
          </a:xfrm>
          <a:prstGeom prst="rect">
            <a:avLst/>
          </a:prstGeom>
        </p:spPr>
        <p:txBody>
          <a:bodyPr/>
          <a:lstStyle/>
          <a:p>
            <a:fld id="{36317BCA-46E4-45CF-AF64-391514775EE6}" type="slidenum">
              <a:rPr lang="en-IN" smtClean="0"/>
              <a:t>‹#›</a:t>
            </a:fld>
            <a:endParaRPr lang="en-IN"/>
          </a:p>
        </p:txBody>
      </p:sp>
    </p:spTree>
    <p:extLst>
      <p:ext uri="{BB962C8B-B14F-4D97-AF65-F5344CB8AC3E}">
        <p14:creationId xmlns:p14="http://schemas.microsoft.com/office/powerpoint/2010/main" val="7557805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0BC1C-D5FC-4963-8A5A-DFDA3212DEE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8AAC241-489F-479A-9D07-0F4F9A34CB28}"/>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B804793-8717-42C5-9A1A-F3BC8C8D93F5}"/>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F4CE57B-B7E1-4086-8F81-04D837E8A628}"/>
              </a:ext>
            </a:extLst>
          </p:cNvPr>
          <p:cNvSpPr>
            <a:spLocks noGrp="1"/>
          </p:cNvSpPr>
          <p:nvPr>
            <p:ph type="dt" sz="half" idx="10"/>
          </p:nvPr>
        </p:nvSpPr>
        <p:spPr>
          <a:xfrm>
            <a:off x="838200" y="6356350"/>
            <a:ext cx="2743200" cy="365125"/>
          </a:xfrm>
          <a:prstGeom prst="rect">
            <a:avLst/>
          </a:prstGeom>
        </p:spPr>
        <p:txBody>
          <a:bodyPr/>
          <a:lstStyle/>
          <a:p>
            <a:fld id="{0554A440-EC61-4687-A0BF-1F2747CC43B9}" type="datetimeFigureOut">
              <a:rPr lang="en-IN" smtClean="0"/>
              <a:t>04-08-2024</a:t>
            </a:fld>
            <a:endParaRPr lang="en-IN"/>
          </a:p>
        </p:txBody>
      </p:sp>
      <p:sp>
        <p:nvSpPr>
          <p:cNvPr id="6" name="Footer Placeholder 5">
            <a:extLst>
              <a:ext uri="{FF2B5EF4-FFF2-40B4-BE49-F238E27FC236}">
                <a16:creationId xmlns:a16="http://schemas.microsoft.com/office/drawing/2014/main" id="{7A67B28D-EC58-40FD-9024-B5EDE499533E}"/>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a:extLst>
              <a:ext uri="{FF2B5EF4-FFF2-40B4-BE49-F238E27FC236}">
                <a16:creationId xmlns:a16="http://schemas.microsoft.com/office/drawing/2014/main" id="{71DC879C-F848-4EB8-8FD6-CEFCED5D84E6}"/>
              </a:ext>
            </a:extLst>
          </p:cNvPr>
          <p:cNvSpPr>
            <a:spLocks noGrp="1"/>
          </p:cNvSpPr>
          <p:nvPr>
            <p:ph type="sldNum" sz="quarter" idx="12"/>
          </p:nvPr>
        </p:nvSpPr>
        <p:spPr>
          <a:xfrm>
            <a:off x="8610600" y="6356350"/>
            <a:ext cx="2743200" cy="365125"/>
          </a:xfrm>
          <a:prstGeom prst="rect">
            <a:avLst/>
          </a:prstGeom>
        </p:spPr>
        <p:txBody>
          <a:bodyPr/>
          <a:lstStyle/>
          <a:p>
            <a:fld id="{36317BCA-46E4-45CF-AF64-391514775EE6}" type="slidenum">
              <a:rPr lang="en-IN" smtClean="0"/>
              <a:t>‹#›</a:t>
            </a:fld>
            <a:endParaRPr lang="en-IN"/>
          </a:p>
        </p:txBody>
      </p:sp>
    </p:spTree>
    <p:extLst>
      <p:ext uri="{BB962C8B-B14F-4D97-AF65-F5344CB8AC3E}">
        <p14:creationId xmlns:p14="http://schemas.microsoft.com/office/powerpoint/2010/main" val="214738197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F20CB-8FE3-4A4D-9599-B8AFD15F89CD}"/>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5407CBC-DD06-4DEA-94D1-EB3A18ED764C}"/>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5902120-3647-4F1D-8997-077CC6AF9089}"/>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F383FD1-C989-4C51-B5BD-8FC22AA4E1C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AFBCB6D-63C6-4FB3-B843-30D5F3D6E7F7}"/>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C629D29-71BE-4557-A7F0-26FC453EDEE1}"/>
              </a:ext>
            </a:extLst>
          </p:cNvPr>
          <p:cNvSpPr>
            <a:spLocks noGrp="1"/>
          </p:cNvSpPr>
          <p:nvPr>
            <p:ph type="dt" sz="half" idx="10"/>
          </p:nvPr>
        </p:nvSpPr>
        <p:spPr>
          <a:xfrm>
            <a:off x="838200" y="6356350"/>
            <a:ext cx="2743200" cy="365125"/>
          </a:xfrm>
          <a:prstGeom prst="rect">
            <a:avLst/>
          </a:prstGeom>
        </p:spPr>
        <p:txBody>
          <a:bodyPr/>
          <a:lstStyle/>
          <a:p>
            <a:fld id="{0554A440-EC61-4687-A0BF-1F2747CC43B9}" type="datetimeFigureOut">
              <a:rPr lang="en-IN" smtClean="0"/>
              <a:t>04-08-2024</a:t>
            </a:fld>
            <a:endParaRPr lang="en-IN"/>
          </a:p>
        </p:txBody>
      </p:sp>
      <p:sp>
        <p:nvSpPr>
          <p:cNvPr id="8" name="Footer Placeholder 7">
            <a:extLst>
              <a:ext uri="{FF2B5EF4-FFF2-40B4-BE49-F238E27FC236}">
                <a16:creationId xmlns:a16="http://schemas.microsoft.com/office/drawing/2014/main" id="{21A58AA1-DE85-42E0-939F-9343C3B7472B}"/>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9" name="Slide Number Placeholder 8">
            <a:extLst>
              <a:ext uri="{FF2B5EF4-FFF2-40B4-BE49-F238E27FC236}">
                <a16:creationId xmlns:a16="http://schemas.microsoft.com/office/drawing/2014/main" id="{C9259478-8A46-439A-B637-CEC8B4A5F618}"/>
              </a:ext>
            </a:extLst>
          </p:cNvPr>
          <p:cNvSpPr>
            <a:spLocks noGrp="1"/>
          </p:cNvSpPr>
          <p:nvPr>
            <p:ph type="sldNum" sz="quarter" idx="12"/>
          </p:nvPr>
        </p:nvSpPr>
        <p:spPr>
          <a:xfrm>
            <a:off x="8610600" y="6356350"/>
            <a:ext cx="2743200" cy="365125"/>
          </a:xfrm>
          <a:prstGeom prst="rect">
            <a:avLst/>
          </a:prstGeom>
        </p:spPr>
        <p:txBody>
          <a:bodyPr/>
          <a:lstStyle/>
          <a:p>
            <a:fld id="{36317BCA-46E4-45CF-AF64-391514775EE6}" type="slidenum">
              <a:rPr lang="en-IN" smtClean="0"/>
              <a:t>‹#›</a:t>
            </a:fld>
            <a:endParaRPr lang="en-IN"/>
          </a:p>
        </p:txBody>
      </p:sp>
    </p:spTree>
    <p:extLst>
      <p:ext uri="{BB962C8B-B14F-4D97-AF65-F5344CB8AC3E}">
        <p14:creationId xmlns:p14="http://schemas.microsoft.com/office/powerpoint/2010/main" val="210450215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65451-9235-4567-AEC2-2430FFC4093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F8FAF99-47D4-4898-B013-A54F94315F76}"/>
              </a:ext>
            </a:extLst>
          </p:cNvPr>
          <p:cNvSpPr>
            <a:spLocks noGrp="1"/>
          </p:cNvSpPr>
          <p:nvPr>
            <p:ph type="dt" sz="half" idx="10"/>
          </p:nvPr>
        </p:nvSpPr>
        <p:spPr>
          <a:xfrm>
            <a:off x="838200" y="6356350"/>
            <a:ext cx="2743200" cy="365125"/>
          </a:xfrm>
          <a:prstGeom prst="rect">
            <a:avLst/>
          </a:prstGeom>
        </p:spPr>
        <p:txBody>
          <a:bodyPr/>
          <a:lstStyle/>
          <a:p>
            <a:fld id="{0554A440-EC61-4687-A0BF-1F2747CC43B9}" type="datetimeFigureOut">
              <a:rPr lang="en-IN" smtClean="0"/>
              <a:t>04-08-2024</a:t>
            </a:fld>
            <a:endParaRPr lang="en-IN"/>
          </a:p>
        </p:txBody>
      </p:sp>
      <p:sp>
        <p:nvSpPr>
          <p:cNvPr id="4" name="Footer Placeholder 3">
            <a:extLst>
              <a:ext uri="{FF2B5EF4-FFF2-40B4-BE49-F238E27FC236}">
                <a16:creationId xmlns:a16="http://schemas.microsoft.com/office/drawing/2014/main" id="{C627940D-D987-4EEF-B972-7CBA07960FB9}"/>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5" name="Slide Number Placeholder 4">
            <a:extLst>
              <a:ext uri="{FF2B5EF4-FFF2-40B4-BE49-F238E27FC236}">
                <a16:creationId xmlns:a16="http://schemas.microsoft.com/office/drawing/2014/main" id="{35082643-EF22-4C96-8D2D-BADD3BDB9B6C}"/>
              </a:ext>
            </a:extLst>
          </p:cNvPr>
          <p:cNvSpPr>
            <a:spLocks noGrp="1"/>
          </p:cNvSpPr>
          <p:nvPr>
            <p:ph type="sldNum" sz="quarter" idx="12"/>
          </p:nvPr>
        </p:nvSpPr>
        <p:spPr>
          <a:xfrm>
            <a:off x="8610600" y="6356350"/>
            <a:ext cx="2743200" cy="365125"/>
          </a:xfrm>
          <a:prstGeom prst="rect">
            <a:avLst/>
          </a:prstGeom>
        </p:spPr>
        <p:txBody>
          <a:bodyPr/>
          <a:lstStyle/>
          <a:p>
            <a:fld id="{36317BCA-46E4-45CF-AF64-391514775EE6}" type="slidenum">
              <a:rPr lang="en-IN" smtClean="0"/>
              <a:t>‹#›</a:t>
            </a:fld>
            <a:endParaRPr lang="en-IN"/>
          </a:p>
        </p:txBody>
      </p:sp>
    </p:spTree>
    <p:extLst>
      <p:ext uri="{BB962C8B-B14F-4D97-AF65-F5344CB8AC3E}">
        <p14:creationId xmlns:p14="http://schemas.microsoft.com/office/powerpoint/2010/main" val="252355523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6C6100-4389-43C1-9995-D1A42790B6A5}"/>
              </a:ext>
            </a:extLst>
          </p:cNvPr>
          <p:cNvSpPr>
            <a:spLocks noGrp="1"/>
          </p:cNvSpPr>
          <p:nvPr>
            <p:ph type="dt" sz="half" idx="10"/>
          </p:nvPr>
        </p:nvSpPr>
        <p:spPr>
          <a:xfrm>
            <a:off x="838200" y="6356350"/>
            <a:ext cx="2743200" cy="365125"/>
          </a:xfrm>
          <a:prstGeom prst="rect">
            <a:avLst/>
          </a:prstGeom>
        </p:spPr>
        <p:txBody>
          <a:bodyPr/>
          <a:lstStyle/>
          <a:p>
            <a:fld id="{0554A440-EC61-4687-A0BF-1F2747CC43B9}" type="datetimeFigureOut">
              <a:rPr lang="en-IN" smtClean="0"/>
              <a:t>04-08-2024</a:t>
            </a:fld>
            <a:endParaRPr lang="en-IN"/>
          </a:p>
        </p:txBody>
      </p:sp>
      <p:sp>
        <p:nvSpPr>
          <p:cNvPr id="3" name="Footer Placeholder 2">
            <a:extLst>
              <a:ext uri="{FF2B5EF4-FFF2-40B4-BE49-F238E27FC236}">
                <a16:creationId xmlns:a16="http://schemas.microsoft.com/office/drawing/2014/main" id="{D4F8CD3B-CE6B-4902-81BC-EC4FB40A5879}"/>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4" name="Slide Number Placeholder 3">
            <a:extLst>
              <a:ext uri="{FF2B5EF4-FFF2-40B4-BE49-F238E27FC236}">
                <a16:creationId xmlns:a16="http://schemas.microsoft.com/office/drawing/2014/main" id="{AA996A4F-BC2A-46EE-AB8C-93E8646A0478}"/>
              </a:ext>
            </a:extLst>
          </p:cNvPr>
          <p:cNvSpPr>
            <a:spLocks noGrp="1"/>
          </p:cNvSpPr>
          <p:nvPr>
            <p:ph type="sldNum" sz="quarter" idx="12"/>
          </p:nvPr>
        </p:nvSpPr>
        <p:spPr>
          <a:xfrm>
            <a:off x="8610600" y="6356350"/>
            <a:ext cx="2743200" cy="365125"/>
          </a:xfrm>
          <a:prstGeom prst="rect">
            <a:avLst/>
          </a:prstGeom>
        </p:spPr>
        <p:txBody>
          <a:bodyPr/>
          <a:lstStyle/>
          <a:p>
            <a:fld id="{36317BCA-46E4-45CF-AF64-391514775EE6}" type="slidenum">
              <a:rPr lang="en-IN" smtClean="0"/>
              <a:t>‹#›</a:t>
            </a:fld>
            <a:endParaRPr lang="en-IN"/>
          </a:p>
        </p:txBody>
      </p:sp>
    </p:spTree>
    <p:extLst>
      <p:ext uri="{BB962C8B-B14F-4D97-AF65-F5344CB8AC3E}">
        <p14:creationId xmlns:p14="http://schemas.microsoft.com/office/powerpoint/2010/main" val="96882686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FDE8D-0903-49F2-806D-F9D35A7DBF7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1B9CC8B-FE15-46B7-802C-569A1D92D7D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04B7D29-449B-45C5-83FD-204170D953B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EC99DCA-76E7-4A3B-B77F-0A247C86CAE8}"/>
              </a:ext>
            </a:extLst>
          </p:cNvPr>
          <p:cNvSpPr>
            <a:spLocks noGrp="1"/>
          </p:cNvSpPr>
          <p:nvPr>
            <p:ph type="dt" sz="half" idx="10"/>
          </p:nvPr>
        </p:nvSpPr>
        <p:spPr>
          <a:xfrm>
            <a:off x="838200" y="6356350"/>
            <a:ext cx="2743200" cy="365125"/>
          </a:xfrm>
          <a:prstGeom prst="rect">
            <a:avLst/>
          </a:prstGeom>
        </p:spPr>
        <p:txBody>
          <a:bodyPr/>
          <a:lstStyle/>
          <a:p>
            <a:fld id="{0554A440-EC61-4687-A0BF-1F2747CC43B9}" type="datetimeFigureOut">
              <a:rPr lang="en-IN" smtClean="0"/>
              <a:t>04-08-2024</a:t>
            </a:fld>
            <a:endParaRPr lang="en-IN"/>
          </a:p>
        </p:txBody>
      </p:sp>
      <p:sp>
        <p:nvSpPr>
          <p:cNvPr id="6" name="Footer Placeholder 5">
            <a:extLst>
              <a:ext uri="{FF2B5EF4-FFF2-40B4-BE49-F238E27FC236}">
                <a16:creationId xmlns:a16="http://schemas.microsoft.com/office/drawing/2014/main" id="{BB0FD0F0-81AD-4CAA-B7D5-8452B16D6302}"/>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a:extLst>
              <a:ext uri="{FF2B5EF4-FFF2-40B4-BE49-F238E27FC236}">
                <a16:creationId xmlns:a16="http://schemas.microsoft.com/office/drawing/2014/main" id="{EBF51B9B-4B05-47E3-A7AA-6FC00148728B}"/>
              </a:ext>
            </a:extLst>
          </p:cNvPr>
          <p:cNvSpPr>
            <a:spLocks noGrp="1"/>
          </p:cNvSpPr>
          <p:nvPr>
            <p:ph type="sldNum" sz="quarter" idx="12"/>
          </p:nvPr>
        </p:nvSpPr>
        <p:spPr>
          <a:xfrm>
            <a:off x="8610600" y="6356350"/>
            <a:ext cx="2743200" cy="365125"/>
          </a:xfrm>
          <a:prstGeom prst="rect">
            <a:avLst/>
          </a:prstGeom>
        </p:spPr>
        <p:txBody>
          <a:bodyPr/>
          <a:lstStyle/>
          <a:p>
            <a:fld id="{36317BCA-46E4-45CF-AF64-391514775EE6}" type="slidenum">
              <a:rPr lang="en-IN" smtClean="0"/>
              <a:t>‹#›</a:t>
            </a:fld>
            <a:endParaRPr lang="en-IN"/>
          </a:p>
        </p:txBody>
      </p:sp>
    </p:spTree>
    <p:extLst>
      <p:ext uri="{BB962C8B-B14F-4D97-AF65-F5344CB8AC3E}">
        <p14:creationId xmlns:p14="http://schemas.microsoft.com/office/powerpoint/2010/main" val="263468885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D91DA-9F57-4307-AC4C-FA39E73862E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B571138-6C6E-48F0-9633-39DFE2AEE8C2}"/>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CA9C2E98-63BB-4877-B02A-644CB281C32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B36FE1E-0184-4742-9A77-25C56696D3B1}"/>
              </a:ext>
            </a:extLst>
          </p:cNvPr>
          <p:cNvSpPr>
            <a:spLocks noGrp="1"/>
          </p:cNvSpPr>
          <p:nvPr>
            <p:ph type="dt" sz="half" idx="10"/>
          </p:nvPr>
        </p:nvSpPr>
        <p:spPr>
          <a:xfrm>
            <a:off x="838200" y="6356350"/>
            <a:ext cx="2743200" cy="365125"/>
          </a:xfrm>
          <a:prstGeom prst="rect">
            <a:avLst/>
          </a:prstGeom>
        </p:spPr>
        <p:txBody>
          <a:bodyPr/>
          <a:lstStyle/>
          <a:p>
            <a:fld id="{0554A440-EC61-4687-A0BF-1F2747CC43B9}" type="datetimeFigureOut">
              <a:rPr lang="en-IN" smtClean="0"/>
              <a:t>04-08-2024</a:t>
            </a:fld>
            <a:endParaRPr lang="en-IN"/>
          </a:p>
        </p:txBody>
      </p:sp>
      <p:sp>
        <p:nvSpPr>
          <p:cNvPr id="6" name="Footer Placeholder 5">
            <a:extLst>
              <a:ext uri="{FF2B5EF4-FFF2-40B4-BE49-F238E27FC236}">
                <a16:creationId xmlns:a16="http://schemas.microsoft.com/office/drawing/2014/main" id="{F3A19FC4-6A56-4BBB-A8E9-99941E29ACF1}"/>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a:extLst>
              <a:ext uri="{FF2B5EF4-FFF2-40B4-BE49-F238E27FC236}">
                <a16:creationId xmlns:a16="http://schemas.microsoft.com/office/drawing/2014/main" id="{3DBCA61E-C3C5-42CF-AC0B-AB4226295460}"/>
              </a:ext>
            </a:extLst>
          </p:cNvPr>
          <p:cNvSpPr>
            <a:spLocks noGrp="1"/>
          </p:cNvSpPr>
          <p:nvPr>
            <p:ph type="sldNum" sz="quarter" idx="12"/>
          </p:nvPr>
        </p:nvSpPr>
        <p:spPr>
          <a:xfrm>
            <a:off x="8610600" y="6356350"/>
            <a:ext cx="2743200" cy="365125"/>
          </a:xfrm>
          <a:prstGeom prst="rect">
            <a:avLst/>
          </a:prstGeom>
        </p:spPr>
        <p:txBody>
          <a:bodyPr/>
          <a:lstStyle/>
          <a:p>
            <a:fld id="{36317BCA-46E4-45CF-AF64-391514775EE6}" type="slidenum">
              <a:rPr lang="en-IN" smtClean="0"/>
              <a:t>‹#›</a:t>
            </a:fld>
            <a:endParaRPr lang="en-IN"/>
          </a:p>
        </p:txBody>
      </p:sp>
    </p:spTree>
    <p:extLst>
      <p:ext uri="{BB962C8B-B14F-4D97-AF65-F5344CB8AC3E}">
        <p14:creationId xmlns:p14="http://schemas.microsoft.com/office/powerpoint/2010/main" val="191041899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506D6-2F7D-4743-939B-646A7C3D427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7CB785C-9F03-4A26-A3F6-12EC64DEE130}"/>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B0EE39C-3CC6-4A4F-9376-6ADFDF3AC213}"/>
              </a:ext>
            </a:extLst>
          </p:cNvPr>
          <p:cNvSpPr>
            <a:spLocks noGrp="1"/>
          </p:cNvSpPr>
          <p:nvPr>
            <p:ph type="dt" sz="half" idx="10"/>
          </p:nvPr>
        </p:nvSpPr>
        <p:spPr>
          <a:xfrm>
            <a:off x="838200" y="6356350"/>
            <a:ext cx="2743200" cy="365125"/>
          </a:xfrm>
          <a:prstGeom prst="rect">
            <a:avLst/>
          </a:prstGeom>
        </p:spPr>
        <p:txBody>
          <a:bodyPr/>
          <a:lstStyle/>
          <a:p>
            <a:fld id="{0554A440-EC61-4687-A0BF-1F2747CC43B9}" type="datetimeFigureOut">
              <a:rPr lang="en-IN" smtClean="0"/>
              <a:t>04-08-2024</a:t>
            </a:fld>
            <a:endParaRPr lang="en-IN"/>
          </a:p>
        </p:txBody>
      </p:sp>
      <p:sp>
        <p:nvSpPr>
          <p:cNvPr id="5" name="Footer Placeholder 4">
            <a:extLst>
              <a:ext uri="{FF2B5EF4-FFF2-40B4-BE49-F238E27FC236}">
                <a16:creationId xmlns:a16="http://schemas.microsoft.com/office/drawing/2014/main" id="{49BA7A45-E4B0-4381-BEE6-6FDBE6C530B2}"/>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a16="http://schemas.microsoft.com/office/drawing/2014/main" id="{3E3E060B-72A2-4F8F-A81E-7E2F29059730}"/>
              </a:ext>
            </a:extLst>
          </p:cNvPr>
          <p:cNvSpPr>
            <a:spLocks noGrp="1"/>
          </p:cNvSpPr>
          <p:nvPr>
            <p:ph type="sldNum" sz="quarter" idx="12"/>
          </p:nvPr>
        </p:nvSpPr>
        <p:spPr>
          <a:xfrm>
            <a:off x="8610600" y="6356350"/>
            <a:ext cx="2743200" cy="365125"/>
          </a:xfrm>
          <a:prstGeom prst="rect">
            <a:avLst/>
          </a:prstGeom>
        </p:spPr>
        <p:txBody>
          <a:bodyPr/>
          <a:lstStyle/>
          <a:p>
            <a:fld id="{36317BCA-46E4-45CF-AF64-391514775EE6}" type="slidenum">
              <a:rPr lang="en-IN" smtClean="0"/>
              <a:t>‹#›</a:t>
            </a:fld>
            <a:endParaRPr lang="en-IN"/>
          </a:p>
        </p:txBody>
      </p:sp>
    </p:spTree>
    <p:extLst>
      <p:ext uri="{BB962C8B-B14F-4D97-AF65-F5344CB8AC3E}">
        <p14:creationId xmlns:p14="http://schemas.microsoft.com/office/powerpoint/2010/main" val="417183773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80C2AD-15A7-4C7F-8B11-E35D3ED22F57}"/>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DE189E7-FF02-405B-B131-90D8AD3FB72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3C037E5-CAC2-4767-AFDA-9F8D965B9791}"/>
              </a:ext>
            </a:extLst>
          </p:cNvPr>
          <p:cNvSpPr>
            <a:spLocks noGrp="1"/>
          </p:cNvSpPr>
          <p:nvPr>
            <p:ph type="dt" sz="half" idx="10"/>
          </p:nvPr>
        </p:nvSpPr>
        <p:spPr>
          <a:xfrm>
            <a:off x="838200" y="6356350"/>
            <a:ext cx="2743200" cy="365125"/>
          </a:xfrm>
          <a:prstGeom prst="rect">
            <a:avLst/>
          </a:prstGeom>
        </p:spPr>
        <p:txBody>
          <a:bodyPr/>
          <a:lstStyle/>
          <a:p>
            <a:fld id="{0554A440-EC61-4687-A0BF-1F2747CC43B9}" type="datetimeFigureOut">
              <a:rPr lang="en-IN" smtClean="0"/>
              <a:t>04-08-2024</a:t>
            </a:fld>
            <a:endParaRPr lang="en-IN"/>
          </a:p>
        </p:txBody>
      </p:sp>
      <p:sp>
        <p:nvSpPr>
          <p:cNvPr id="5" name="Footer Placeholder 4">
            <a:extLst>
              <a:ext uri="{FF2B5EF4-FFF2-40B4-BE49-F238E27FC236}">
                <a16:creationId xmlns:a16="http://schemas.microsoft.com/office/drawing/2014/main" id="{8EC22F9F-4B4B-4AC1-9A7E-FB492C389438}"/>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a16="http://schemas.microsoft.com/office/drawing/2014/main" id="{18F79C64-C070-47B5-8F68-FA6531B6A523}"/>
              </a:ext>
            </a:extLst>
          </p:cNvPr>
          <p:cNvSpPr>
            <a:spLocks noGrp="1"/>
          </p:cNvSpPr>
          <p:nvPr>
            <p:ph type="sldNum" sz="quarter" idx="12"/>
          </p:nvPr>
        </p:nvSpPr>
        <p:spPr>
          <a:xfrm>
            <a:off x="8610600" y="6356350"/>
            <a:ext cx="2743200" cy="365125"/>
          </a:xfrm>
          <a:prstGeom prst="rect">
            <a:avLst/>
          </a:prstGeom>
        </p:spPr>
        <p:txBody>
          <a:bodyPr/>
          <a:lstStyle/>
          <a:p>
            <a:fld id="{36317BCA-46E4-45CF-AF64-391514775EE6}" type="slidenum">
              <a:rPr lang="en-IN" smtClean="0"/>
              <a:t>‹#›</a:t>
            </a:fld>
            <a:endParaRPr lang="en-IN"/>
          </a:p>
        </p:txBody>
      </p:sp>
    </p:spTree>
    <p:extLst>
      <p:ext uri="{BB962C8B-B14F-4D97-AF65-F5344CB8AC3E}">
        <p14:creationId xmlns:p14="http://schemas.microsoft.com/office/powerpoint/2010/main" val="296118755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F2428C0-9619-4557-813A-8210D1FA7F3F}"/>
              </a:ext>
            </a:extLst>
          </p:cNvPr>
          <p:cNvSpPr/>
          <p:nvPr userDrawn="1"/>
        </p:nvSpPr>
        <p:spPr>
          <a:xfrm>
            <a:off x="-1" y="0"/>
            <a:ext cx="12192001" cy="6858001"/>
          </a:xfrm>
          <a:prstGeom prst="rect">
            <a:avLst/>
          </a:prstGeom>
          <a:blipFill>
            <a:blip r:embed="rId1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3DC094F1-BB2B-4026-A8D1-2EAD8FC480A1}"/>
              </a:ext>
            </a:extLst>
          </p:cNvPr>
          <p:cNvSpPr/>
          <p:nvPr userDrawn="1"/>
        </p:nvSpPr>
        <p:spPr>
          <a:xfrm>
            <a:off x="271669" y="261730"/>
            <a:ext cx="11648661" cy="633453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TextBox 10">
            <a:extLst>
              <a:ext uri="{FF2B5EF4-FFF2-40B4-BE49-F238E27FC236}">
                <a16:creationId xmlns:a16="http://schemas.microsoft.com/office/drawing/2014/main" id="{54C9BF89-88DD-4F7D-945C-6B2E0BF73044}"/>
              </a:ext>
            </a:extLst>
          </p:cNvPr>
          <p:cNvSpPr txBox="1"/>
          <p:nvPr userDrawn="1"/>
        </p:nvSpPr>
        <p:spPr>
          <a:xfrm>
            <a:off x="8335616" y="6596269"/>
            <a:ext cx="3584713" cy="307777"/>
          </a:xfrm>
          <a:prstGeom prst="rect">
            <a:avLst/>
          </a:prstGeom>
          <a:noFill/>
        </p:spPr>
        <p:txBody>
          <a:bodyPr wrap="square" rtlCol="0">
            <a:spAutoFit/>
          </a:bodyPr>
          <a:lstStyle/>
          <a:p>
            <a:r>
              <a:rPr lang="en-IN" sz="1400" b="1" dirty="0">
                <a:solidFill>
                  <a:schemeClr val="bg1"/>
                </a:solidFill>
                <a:latin typeface="Arial" panose="020B0604020202020204" pitchFamily="34" charset="0"/>
                <a:cs typeface="Arial" panose="020B0604020202020204" pitchFamily="34" charset="0"/>
              </a:rPr>
              <a:t>Rtn. P.S. Ravindiran, LICA - 9444407791 </a:t>
            </a:r>
          </a:p>
        </p:txBody>
      </p:sp>
    </p:spTree>
    <p:extLst>
      <p:ext uri="{BB962C8B-B14F-4D97-AF65-F5344CB8AC3E}">
        <p14:creationId xmlns:p14="http://schemas.microsoft.com/office/powerpoint/2010/main" val="8343696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slideLayout" Target="../slideLayouts/slideLayout1.xml"/><Relationship Id="rId16" Type="http://schemas.openxmlformats.org/officeDocument/2006/relationships/image" Target="../media/image15.png"/><Relationship Id="rId1" Type="http://schemas.openxmlformats.org/officeDocument/2006/relationships/tags" Target="../tags/tag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17.jpe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4.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15.png"/><Relationship Id="rId3" Type="http://schemas.openxmlformats.org/officeDocument/2006/relationships/image" Target="../media/image27.jpeg"/><Relationship Id="rId7" Type="http://schemas.openxmlformats.org/officeDocument/2006/relationships/image" Target="../media/image31.jpeg"/><Relationship Id="rId12" Type="http://schemas.openxmlformats.org/officeDocument/2006/relationships/image" Target="../media/image13.png"/><Relationship Id="rId17" Type="http://schemas.openxmlformats.org/officeDocument/2006/relationships/image" Target="../media/image38.png"/><Relationship Id="rId2" Type="http://schemas.openxmlformats.org/officeDocument/2006/relationships/slideLayout" Target="../slideLayouts/slideLayout2.xml"/><Relationship Id="rId16" Type="http://schemas.openxmlformats.org/officeDocument/2006/relationships/image" Target="../media/image37.png"/><Relationship Id="rId1" Type="http://schemas.openxmlformats.org/officeDocument/2006/relationships/tags" Target="../tags/tag3.xml"/><Relationship Id="rId6" Type="http://schemas.openxmlformats.org/officeDocument/2006/relationships/image" Target="../media/image30.png"/><Relationship Id="rId11" Type="http://schemas.openxmlformats.org/officeDocument/2006/relationships/image" Target="../media/image35.jpeg"/><Relationship Id="rId5" Type="http://schemas.openxmlformats.org/officeDocument/2006/relationships/image" Target="../media/image29.png"/><Relationship Id="rId15" Type="http://schemas.openxmlformats.org/officeDocument/2006/relationships/image" Target="../media/image36.jpe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slideLayout" Target="../slideLayouts/slideLayout2.xml"/><Relationship Id="rId16" Type="http://schemas.openxmlformats.org/officeDocument/2006/relationships/image" Target="../media/image52.png"/><Relationship Id="rId1" Type="http://schemas.openxmlformats.org/officeDocument/2006/relationships/tags" Target="../tags/tag4.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58.jpg"/><Relationship Id="rId4" Type="http://schemas.openxmlformats.org/officeDocument/2006/relationships/image" Target="../media/image57.png"/></Relationships>
</file>

<file path=ppt/slides/_rels/slide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62.png"/><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64.gif"/></Relationships>
</file>

<file path=ppt/slides/_rels/slide2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E2691361-0631-43A5-828D-8B6CB2B3521F}"/>
              </a:ext>
            </a:extLst>
          </p:cNvPr>
          <p:cNvGrpSpPr/>
          <p:nvPr/>
        </p:nvGrpSpPr>
        <p:grpSpPr>
          <a:xfrm rot="20659543">
            <a:off x="332479" y="2288544"/>
            <a:ext cx="3252075" cy="2908898"/>
            <a:chOff x="1546947" y="2012080"/>
            <a:chExt cx="3252075" cy="2908898"/>
          </a:xfrm>
        </p:grpSpPr>
        <p:sp>
          <p:nvSpPr>
            <p:cNvPr id="21" name="Oval 20">
              <a:extLst>
                <a:ext uri="{FF2B5EF4-FFF2-40B4-BE49-F238E27FC236}">
                  <a16:creationId xmlns:a16="http://schemas.microsoft.com/office/drawing/2014/main" id="{D7CBA93F-938A-4FB6-B85B-723B5ACB1772}"/>
                </a:ext>
              </a:extLst>
            </p:cNvPr>
            <p:cNvSpPr/>
            <p:nvPr/>
          </p:nvSpPr>
          <p:spPr>
            <a:xfrm>
              <a:off x="1704966" y="2187519"/>
              <a:ext cx="2933543" cy="255801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10" name="Group 9">
              <a:extLst>
                <a:ext uri="{FF2B5EF4-FFF2-40B4-BE49-F238E27FC236}">
                  <a16:creationId xmlns:a16="http://schemas.microsoft.com/office/drawing/2014/main" id="{00CCEB93-8D8D-4945-9949-A1F6F24BACFB}"/>
                </a:ext>
              </a:extLst>
            </p:cNvPr>
            <p:cNvGrpSpPr/>
            <p:nvPr/>
          </p:nvGrpSpPr>
          <p:grpSpPr>
            <a:xfrm>
              <a:off x="1546947" y="2012080"/>
              <a:ext cx="3252075" cy="2908898"/>
              <a:chOff x="225253" y="1647561"/>
              <a:chExt cx="4473423" cy="3810279"/>
            </a:xfrm>
          </p:grpSpPr>
          <p:pic>
            <p:nvPicPr>
              <p:cNvPr id="1032" name="Picture 8">
                <a:extLst>
                  <a:ext uri="{FF2B5EF4-FFF2-40B4-BE49-F238E27FC236}">
                    <a16:creationId xmlns:a16="http://schemas.microsoft.com/office/drawing/2014/main" id="{EE4B9895-89EF-4F29-8EDA-A8F4627CA7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253" y="1647561"/>
                <a:ext cx="4473423" cy="381027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4CB93C5-A9DD-4128-93D1-6D3CB429457F}"/>
                  </a:ext>
                </a:extLst>
              </p:cNvPr>
              <p:cNvPicPr>
                <a:picLocks noChangeAspect="1"/>
              </p:cNvPicPr>
              <p:nvPr/>
            </p:nvPicPr>
            <p:blipFill rotWithShape="1">
              <a:blip r:embed="rId4"/>
              <a:srcRect l="4008" r="9837"/>
              <a:stretch/>
            </p:blipFill>
            <p:spPr>
              <a:xfrm>
                <a:off x="1100705" y="2382136"/>
                <a:ext cx="2719092" cy="2391569"/>
              </a:xfrm>
              <a:prstGeom prst="ellipse">
                <a:avLst/>
              </a:prstGeom>
            </p:spPr>
          </p:pic>
        </p:grpSp>
      </p:grpSp>
      <p:grpSp>
        <p:nvGrpSpPr>
          <p:cNvPr id="8" name="Group 7">
            <a:extLst>
              <a:ext uri="{FF2B5EF4-FFF2-40B4-BE49-F238E27FC236}">
                <a16:creationId xmlns:a16="http://schemas.microsoft.com/office/drawing/2014/main" id="{72F6BDE5-81E2-4C07-B2B4-C4DEA5269E36}"/>
              </a:ext>
            </a:extLst>
          </p:cNvPr>
          <p:cNvGrpSpPr/>
          <p:nvPr/>
        </p:nvGrpSpPr>
        <p:grpSpPr>
          <a:xfrm>
            <a:off x="5385387" y="148569"/>
            <a:ext cx="5260167" cy="2313154"/>
            <a:chOff x="3278949" y="257943"/>
            <a:chExt cx="6685322" cy="2313154"/>
          </a:xfrm>
        </p:grpSpPr>
        <p:pic>
          <p:nvPicPr>
            <p:cNvPr id="7" name="Picture 6">
              <a:extLst>
                <a:ext uri="{FF2B5EF4-FFF2-40B4-BE49-F238E27FC236}">
                  <a16:creationId xmlns:a16="http://schemas.microsoft.com/office/drawing/2014/main" id="{04CA86BD-9D5C-4991-BA85-120FE7687B1D}"/>
                </a:ext>
              </a:extLst>
            </p:cNvPr>
            <p:cNvPicPr>
              <a:picLocks noChangeAspect="1"/>
            </p:cNvPicPr>
            <p:nvPr/>
          </p:nvPicPr>
          <p:blipFill rotWithShape="1">
            <a:blip r:embed="rId5">
              <a:extLst>
                <a:ext uri="{28A0092B-C50C-407E-A947-70E740481C1C}">
                  <a14:useLocalDpi xmlns:a14="http://schemas.microsoft.com/office/drawing/2010/main" val="0"/>
                </a:ext>
              </a:extLst>
            </a:blip>
            <a:srcRect t="9216" r="9564"/>
            <a:stretch/>
          </p:blipFill>
          <p:spPr>
            <a:xfrm>
              <a:off x="3278949" y="316006"/>
              <a:ext cx="2746385" cy="1837980"/>
            </a:xfrm>
            <a:prstGeom prst="rect">
              <a:avLst/>
            </a:prstGeom>
          </p:spPr>
        </p:pic>
        <p:pic>
          <p:nvPicPr>
            <p:cNvPr id="1026" name="Picture 2">
              <a:extLst>
                <a:ext uri="{FF2B5EF4-FFF2-40B4-BE49-F238E27FC236}">
                  <a16:creationId xmlns:a16="http://schemas.microsoft.com/office/drawing/2014/main" id="{158AC76D-08D3-4ACB-BF55-B4B788A42F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0578" y="257943"/>
              <a:ext cx="4673693" cy="8322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02186AC-1C9F-40B5-B7F3-C49398738E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158621">
              <a:off x="6647599" y="867864"/>
              <a:ext cx="2868099" cy="8322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92F787CC-A8B3-4D42-A0AB-EB89AFD6471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767364">
              <a:off x="5989265" y="1772032"/>
              <a:ext cx="3810280" cy="79906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5">
            <a:extLst>
              <a:ext uri="{FF2B5EF4-FFF2-40B4-BE49-F238E27FC236}">
                <a16:creationId xmlns:a16="http://schemas.microsoft.com/office/drawing/2014/main" id="{54E5ED0A-B079-4A80-AC0D-BBE6E923C7B9}"/>
              </a:ext>
            </a:extLst>
          </p:cNvPr>
          <p:cNvGrpSpPr/>
          <p:nvPr/>
        </p:nvGrpSpPr>
        <p:grpSpPr>
          <a:xfrm>
            <a:off x="3261557" y="2112678"/>
            <a:ext cx="3851353" cy="2383045"/>
            <a:chOff x="3626903" y="2192121"/>
            <a:chExt cx="5488588" cy="3236116"/>
          </a:xfrm>
        </p:grpSpPr>
        <p:pic>
          <p:nvPicPr>
            <p:cNvPr id="12" name="Picture 11">
              <a:extLst>
                <a:ext uri="{FF2B5EF4-FFF2-40B4-BE49-F238E27FC236}">
                  <a16:creationId xmlns:a16="http://schemas.microsoft.com/office/drawing/2014/main" id="{19983D19-5184-4163-A1D4-B5E1F763C44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26903" y="2192121"/>
              <a:ext cx="2247896" cy="3236116"/>
            </a:xfrm>
            <a:prstGeom prst="rect">
              <a:avLst/>
            </a:prstGeom>
          </p:spPr>
        </p:pic>
        <p:pic>
          <p:nvPicPr>
            <p:cNvPr id="1036" name="Picture 12">
              <a:extLst>
                <a:ext uri="{FF2B5EF4-FFF2-40B4-BE49-F238E27FC236}">
                  <a16:creationId xmlns:a16="http://schemas.microsoft.com/office/drawing/2014/main" id="{9B5CD75E-6DA5-47E5-9007-C4D787FB535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61380" y="2303247"/>
              <a:ext cx="3654111" cy="31249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A20F8A8A-2315-459E-BD78-6B1B1ACB172F}"/>
              </a:ext>
            </a:extLst>
          </p:cNvPr>
          <p:cNvGrpSpPr/>
          <p:nvPr/>
        </p:nvGrpSpPr>
        <p:grpSpPr>
          <a:xfrm>
            <a:off x="8015471" y="4201920"/>
            <a:ext cx="3810279" cy="1989749"/>
            <a:chOff x="5318867" y="2169070"/>
            <a:chExt cx="4393848" cy="2949027"/>
          </a:xfrm>
        </p:grpSpPr>
        <p:pic>
          <p:nvPicPr>
            <p:cNvPr id="14" name="Picture 13">
              <a:extLst>
                <a:ext uri="{FF2B5EF4-FFF2-40B4-BE49-F238E27FC236}">
                  <a16:creationId xmlns:a16="http://schemas.microsoft.com/office/drawing/2014/main" id="{321C0E0C-1B10-447F-9BA7-47F497FCE78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18867" y="2169070"/>
              <a:ext cx="4393848" cy="2949027"/>
            </a:xfrm>
            <a:prstGeom prst="rect">
              <a:avLst/>
            </a:prstGeom>
          </p:spPr>
        </p:pic>
        <p:sp>
          <p:nvSpPr>
            <p:cNvPr id="15" name="TextBox 14">
              <a:extLst>
                <a:ext uri="{FF2B5EF4-FFF2-40B4-BE49-F238E27FC236}">
                  <a16:creationId xmlns:a16="http://schemas.microsoft.com/office/drawing/2014/main" id="{11FAD19D-4B1F-4A49-8C84-0F81B1FAB792}"/>
                </a:ext>
              </a:extLst>
            </p:cNvPr>
            <p:cNvSpPr txBox="1"/>
            <p:nvPr/>
          </p:nvSpPr>
          <p:spPr>
            <a:xfrm>
              <a:off x="6608114" y="2983494"/>
              <a:ext cx="1815352" cy="1028362"/>
            </a:xfrm>
            <a:prstGeom prst="rect">
              <a:avLst/>
            </a:prstGeom>
            <a:noFill/>
            <a:ln>
              <a:noFill/>
            </a:ln>
          </p:spPr>
          <p:txBody>
            <a:bodyPr wrap="square" rtlCol="0">
              <a:spAutoFit/>
            </a:bodyPr>
            <a:lstStyle/>
            <a:p>
              <a:pPr algn="ctr"/>
              <a:r>
                <a:rPr lang="en-IN" sz="1600" dirty="0">
                  <a:solidFill>
                    <a:schemeClr val="bg2"/>
                  </a:solidFill>
                  <a:latin typeface="Arial Black" panose="020B0A04020102020204" pitchFamily="34" charset="0"/>
                </a:rPr>
                <a:t>Rs.40 Guaranteed Addition</a:t>
              </a:r>
            </a:p>
          </p:txBody>
        </p:sp>
      </p:grpSp>
      <p:grpSp>
        <p:nvGrpSpPr>
          <p:cNvPr id="20" name="Group 19">
            <a:extLst>
              <a:ext uri="{FF2B5EF4-FFF2-40B4-BE49-F238E27FC236}">
                <a16:creationId xmlns:a16="http://schemas.microsoft.com/office/drawing/2014/main" id="{0214C329-156A-425E-BCAD-9075D3580EC8}"/>
              </a:ext>
            </a:extLst>
          </p:cNvPr>
          <p:cNvGrpSpPr/>
          <p:nvPr/>
        </p:nvGrpSpPr>
        <p:grpSpPr>
          <a:xfrm>
            <a:off x="1201923" y="4247091"/>
            <a:ext cx="5829300" cy="2501757"/>
            <a:chOff x="214409" y="4252926"/>
            <a:chExt cx="5829300" cy="2501757"/>
          </a:xfrm>
        </p:grpSpPr>
        <p:pic>
          <p:nvPicPr>
            <p:cNvPr id="19" name="Picture 18">
              <a:extLst>
                <a:ext uri="{FF2B5EF4-FFF2-40B4-BE49-F238E27FC236}">
                  <a16:creationId xmlns:a16="http://schemas.microsoft.com/office/drawing/2014/main" id="{ADCED276-3CC5-47E4-AC52-8FA0EACD537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4409" y="4252926"/>
              <a:ext cx="5829300" cy="2324100"/>
            </a:xfrm>
            <a:prstGeom prst="rect">
              <a:avLst/>
            </a:prstGeom>
          </p:spPr>
        </p:pic>
        <p:pic>
          <p:nvPicPr>
            <p:cNvPr id="1044" name="Picture 20">
              <a:extLst>
                <a:ext uri="{FF2B5EF4-FFF2-40B4-BE49-F238E27FC236}">
                  <a16:creationId xmlns:a16="http://schemas.microsoft.com/office/drawing/2014/main" id="{306B2D35-6F4E-4FF9-8E86-FFE217D73C7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0113" y="5784385"/>
              <a:ext cx="5613237" cy="97029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DF3E0602-F97F-46E6-91C3-A17311B08913}"/>
              </a:ext>
            </a:extLst>
          </p:cNvPr>
          <p:cNvGrpSpPr/>
          <p:nvPr/>
        </p:nvGrpSpPr>
        <p:grpSpPr>
          <a:xfrm>
            <a:off x="7230831" y="2104560"/>
            <a:ext cx="4375487" cy="2179147"/>
            <a:chOff x="7605465" y="2175490"/>
            <a:chExt cx="4375487" cy="2179147"/>
          </a:xfrm>
        </p:grpSpPr>
        <p:pic>
          <p:nvPicPr>
            <p:cNvPr id="24" name="Picture 23">
              <a:extLst>
                <a:ext uri="{FF2B5EF4-FFF2-40B4-BE49-F238E27FC236}">
                  <a16:creationId xmlns:a16="http://schemas.microsoft.com/office/drawing/2014/main" id="{9C524369-350C-4F07-9208-79F4F5BC9D48}"/>
                </a:ext>
              </a:extLst>
            </p:cNvPr>
            <p:cNvPicPr>
              <a:picLocks noChangeAspect="1"/>
            </p:cNvPicPr>
            <p:nvPr/>
          </p:nvPicPr>
          <p:blipFill rotWithShape="1">
            <a:blip r:embed="rId14">
              <a:extLst>
                <a:ext uri="{28A0092B-C50C-407E-A947-70E740481C1C}">
                  <a14:useLocalDpi xmlns:a14="http://schemas.microsoft.com/office/drawing/2010/main" val="0"/>
                </a:ext>
              </a:extLst>
            </a:blip>
            <a:srcRect l="15468" t="2507" r="24870"/>
            <a:stretch/>
          </p:blipFill>
          <p:spPr>
            <a:xfrm>
              <a:off x="7605465" y="2175490"/>
              <a:ext cx="2000343" cy="2179147"/>
            </a:xfrm>
            <a:prstGeom prst="rect">
              <a:avLst/>
            </a:prstGeom>
          </p:spPr>
        </p:pic>
        <p:pic>
          <p:nvPicPr>
            <p:cNvPr id="1046" name="Picture 22">
              <a:extLst>
                <a:ext uri="{FF2B5EF4-FFF2-40B4-BE49-F238E27FC236}">
                  <a16:creationId xmlns:a16="http://schemas.microsoft.com/office/drawing/2014/main" id="{E55862E6-4338-48D6-A9BD-E6B41D474FF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20624356">
              <a:off x="8456531" y="3011022"/>
              <a:ext cx="3524421" cy="88811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a:extLst>
              <a:ext uri="{FF2B5EF4-FFF2-40B4-BE49-F238E27FC236}">
                <a16:creationId xmlns:a16="http://schemas.microsoft.com/office/drawing/2014/main" id="{E11FD336-9DCE-4B3C-A2CF-170524C5B159}"/>
              </a:ext>
            </a:extLst>
          </p:cNvPr>
          <p:cNvGrpSpPr/>
          <p:nvPr/>
        </p:nvGrpSpPr>
        <p:grpSpPr>
          <a:xfrm rot="20145050">
            <a:off x="884570" y="852684"/>
            <a:ext cx="3125540" cy="1303227"/>
            <a:chOff x="35221" y="187679"/>
            <a:chExt cx="4474947" cy="2152836"/>
          </a:xfrm>
        </p:grpSpPr>
        <p:grpSp>
          <p:nvGrpSpPr>
            <p:cNvPr id="5" name="Group 4">
              <a:extLst>
                <a:ext uri="{FF2B5EF4-FFF2-40B4-BE49-F238E27FC236}">
                  <a16:creationId xmlns:a16="http://schemas.microsoft.com/office/drawing/2014/main" id="{CC61F84B-F9EB-4B8C-BA32-D5B3B91BD0C0}"/>
                </a:ext>
              </a:extLst>
            </p:cNvPr>
            <p:cNvGrpSpPr/>
            <p:nvPr/>
          </p:nvGrpSpPr>
          <p:grpSpPr>
            <a:xfrm>
              <a:off x="1357393" y="187679"/>
              <a:ext cx="3152775" cy="2152836"/>
              <a:chOff x="324130" y="250826"/>
              <a:chExt cx="3152775" cy="2152836"/>
            </a:xfrm>
          </p:grpSpPr>
          <p:pic>
            <p:nvPicPr>
              <p:cNvPr id="3" name="Picture 2">
                <a:extLst>
                  <a:ext uri="{FF2B5EF4-FFF2-40B4-BE49-F238E27FC236}">
                    <a16:creationId xmlns:a16="http://schemas.microsoft.com/office/drawing/2014/main" id="{0FA4731F-B849-4552-AFDD-EA1AFB299FE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24130" y="689162"/>
                <a:ext cx="3152775" cy="1714500"/>
              </a:xfrm>
              <a:prstGeom prst="rect">
                <a:avLst/>
              </a:prstGeom>
            </p:spPr>
          </p:pic>
          <p:sp>
            <p:nvSpPr>
              <p:cNvPr id="4" name="TextBox 3">
                <a:extLst>
                  <a:ext uri="{FF2B5EF4-FFF2-40B4-BE49-F238E27FC236}">
                    <a16:creationId xmlns:a16="http://schemas.microsoft.com/office/drawing/2014/main" id="{D16BAA78-2D08-4430-BE3E-0AED8100B618}"/>
                  </a:ext>
                </a:extLst>
              </p:cNvPr>
              <p:cNvSpPr txBox="1"/>
              <p:nvPr/>
            </p:nvSpPr>
            <p:spPr>
              <a:xfrm>
                <a:off x="1521002" y="250826"/>
                <a:ext cx="1930812" cy="660953"/>
              </a:xfrm>
              <a:prstGeom prst="rect">
                <a:avLst/>
              </a:prstGeom>
              <a:noFill/>
            </p:spPr>
            <p:txBody>
              <a:bodyPr wrap="square" rtlCol="0">
                <a:spAutoFit/>
              </a:bodyPr>
              <a:lstStyle/>
              <a:p>
                <a:r>
                  <a:rPr lang="en-IN" sz="2000" b="1" dirty="0">
                    <a:latin typeface="Arial" panose="020B0604020202020204" pitchFamily="34" charset="0"/>
                    <a:cs typeface="Arial" panose="020B0604020202020204" pitchFamily="34" charset="0"/>
                  </a:rPr>
                  <a:t>Table 871</a:t>
                </a:r>
              </a:p>
            </p:txBody>
          </p:sp>
        </p:grpSp>
        <p:pic>
          <p:nvPicPr>
            <p:cNvPr id="2" name="Picture 2">
              <a:extLst>
                <a:ext uri="{FF2B5EF4-FFF2-40B4-BE49-F238E27FC236}">
                  <a16:creationId xmlns:a16="http://schemas.microsoft.com/office/drawing/2014/main" id="{BB2E8C55-6ADE-407C-9B8B-12BE25DCAB6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rot="19722516">
              <a:off x="35221" y="514107"/>
              <a:ext cx="2345684" cy="841240"/>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extBox 12">
            <a:extLst>
              <a:ext uri="{FF2B5EF4-FFF2-40B4-BE49-F238E27FC236}">
                <a16:creationId xmlns:a16="http://schemas.microsoft.com/office/drawing/2014/main" id="{6691CFC5-51E2-4035-8966-2BA3441C7F4D}"/>
              </a:ext>
            </a:extLst>
          </p:cNvPr>
          <p:cNvSpPr txBox="1"/>
          <p:nvPr/>
        </p:nvSpPr>
        <p:spPr>
          <a:xfrm>
            <a:off x="6989167" y="6224565"/>
            <a:ext cx="5019323" cy="369332"/>
          </a:xfrm>
          <a:prstGeom prst="rect">
            <a:avLst/>
          </a:prstGeom>
          <a:noFill/>
        </p:spPr>
        <p:txBody>
          <a:bodyPr wrap="none" rtlCol="0">
            <a:spAutoFit/>
          </a:bodyPr>
          <a:lstStyle/>
          <a:p>
            <a:r>
              <a:rPr lang="en-IN" b="1" dirty="0">
                <a:solidFill>
                  <a:srgbClr val="FF0000"/>
                </a:solidFill>
                <a:latin typeface="Arial" panose="020B0604020202020204" pitchFamily="34" charset="0"/>
                <a:cs typeface="Arial" panose="020B0604020202020204" pitchFamily="34" charset="0"/>
              </a:rPr>
              <a:t>First 4 slides can be used for demo purpose</a:t>
            </a:r>
          </a:p>
        </p:txBody>
      </p:sp>
    </p:spTree>
    <p:custDataLst>
      <p:tags r:id="rId1"/>
    </p:custDataLst>
    <p:extLst>
      <p:ext uri="{BB962C8B-B14F-4D97-AF65-F5344CB8AC3E}">
        <p14:creationId xmlns:p14="http://schemas.microsoft.com/office/powerpoint/2010/main" val="8610743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3000" fill="hold"/>
                                        <p:tgtEl>
                                          <p:spTgt spid="6"/>
                                        </p:tgtEl>
                                        <p:attrNameLst>
                                          <p:attrName>ppt_w</p:attrName>
                                        </p:attrNameLst>
                                      </p:cBhvr>
                                      <p:tavLst>
                                        <p:tav tm="0">
                                          <p:val>
                                            <p:fltVal val="0"/>
                                          </p:val>
                                        </p:tav>
                                        <p:tav tm="100000">
                                          <p:val>
                                            <p:strVal val="#ppt_w"/>
                                          </p:val>
                                        </p:tav>
                                      </p:tavLst>
                                    </p:anim>
                                    <p:anim calcmode="lin" valueType="num">
                                      <p:cBhvr>
                                        <p:cTn id="8" dur="3000" fill="hold"/>
                                        <p:tgtEl>
                                          <p:spTgt spid="6"/>
                                        </p:tgtEl>
                                        <p:attrNameLst>
                                          <p:attrName>ppt_h</p:attrName>
                                        </p:attrNameLst>
                                      </p:cBhvr>
                                      <p:tavLst>
                                        <p:tav tm="0">
                                          <p:val>
                                            <p:fltVal val="0"/>
                                          </p:val>
                                        </p:tav>
                                        <p:tav tm="100000">
                                          <p:val>
                                            <p:strVal val="#ppt_h"/>
                                          </p:val>
                                        </p:tav>
                                      </p:tavLst>
                                    </p:anim>
                                    <p:animEffect transition="in" filter="fade">
                                      <p:cBhvr>
                                        <p:cTn id="9" dur="3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3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30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45" presetClass="entr" presetSubtype="0" fill="hold"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3000"/>
                                        <p:tgtEl>
                                          <p:spTgt spid="22"/>
                                        </p:tgtEl>
                                      </p:cBhvr>
                                    </p:animEffect>
                                    <p:anim calcmode="lin" valueType="num">
                                      <p:cBhvr>
                                        <p:cTn id="25" dur="3000" fill="hold"/>
                                        <p:tgtEl>
                                          <p:spTgt spid="22"/>
                                        </p:tgtEl>
                                        <p:attrNameLst>
                                          <p:attrName>ppt_w</p:attrName>
                                        </p:attrNameLst>
                                      </p:cBhvr>
                                      <p:tavLst>
                                        <p:tav tm="0" fmla="#ppt_w*sin(2.5*pi*$)">
                                          <p:val>
                                            <p:fltVal val="0"/>
                                          </p:val>
                                        </p:tav>
                                        <p:tav tm="100000">
                                          <p:val>
                                            <p:fltVal val="1"/>
                                          </p:val>
                                        </p:tav>
                                      </p:tavLst>
                                    </p:anim>
                                    <p:anim calcmode="lin" valueType="num">
                                      <p:cBhvr>
                                        <p:cTn id="26" dur="30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heel(1)">
                                      <p:cBhvr>
                                        <p:cTn id="31" dur="30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randombar(horizontal)">
                                      <p:cBhvr>
                                        <p:cTn id="36" dur="30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2000" fill="hold"/>
                                        <p:tgtEl>
                                          <p:spTgt spid="17"/>
                                        </p:tgtEl>
                                        <p:attrNameLst>
                                          <p:attrName>ppt_w</p:attrName>
                                        </p:attrNameLst>
                                      </p:cBhvr>
                                      <p:tavLst>
                                        <p:tav tm="0">
                                          <p:val>
                                            <p:fltVal val="0"/>
                                          </p:val>
                                        </p:tav>
                                        <p:tav tm="100000">
                                          <p:val>
                                            <p:strVal val="#ppt_w"/>
                                          </p:val>
                                        </p:tav>
                                      </p:tavLst>
                                    </p:anim>
                                    <p:anim calcmode="lin" valueType="num">
                                      <p:cBhvr>
                                        <p:cTn id="42" dur="2000" fill="hold"/>
                                        <p:tgtEl>
                                          <p:spTgt spid="17"/>
                                        </p:tgtEl>
                                        <p:attrNameLst>
                                          <p:attrName>ppt_h</p:attrName>
                                        </p:attrNameLst>
                                      </p:cBhvr>
                                      <p:tavLst>
                                        <p:tav tm="0">
                                          <p:val>
                                            <p:fltVal val="0"/>
                                          </p:val>
                                        </p:tav>
                                        <p:tav tm="100000">
                                          <p:val>
                                            <p:strVal val="#ppt_h"/>
                                          </p:val>
                                        </p:tav>
                                      </p:tavLst>
                                    </p:anim>
                                    <p:anim calcmode="lin" valueType="num">
                                      <p:cBhvr>
                                        <p:cTn id="43" dur="2000" fill="hold"/>
                                        <p:tgtEl>
                                          <p:spTgt spid="17"/>
                                        </p:tgtEl>
                                        <p:attrNameLst>
                                          <p:attrName>style.rotation</p:attrName>
                                        </p:attrNameLst>
                                      </p:cBhvr>
                                      <p:tavLst>
                                        <p:tav tm="0">
                                          <p:val>
                                            <p:fltVal val="90"/>
                                          </p:val>
                                        </p:tav>
                                        <p:tav tm="100000">
                                          <p:val>
                                            <p:fltVal val="0"/>
                                          </p:val>
                                        </p:tav>
                                      </p:tavLst>
                                    </p:anim>
                                    <p:animEffect transition="in" filter="fade">
                                      <p:cBhvr>
                                        <p:cTn id="44"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11FD336-9DCE-4B3C-A2CF-170524C5B159}"/>
              </a:ext>
            </a:extLst>
          </p:cNvPr>
          <p:cNvGrpSpPr/>
          <p:nvPr/>
        </p:nvGrpSpPr>
        <p:grpSpPr>
          <a:xfrm>
            <a:off x="35221" y="425960"/>
            <a:ext cx="4474947" cy="1914555"/>
            <a:chOff x="35221" y="425960"/>
            <a:chExt cx="4474947" cy="1914555"/>
          </a:xfrm>
        </p:grpSpPr>
        <p:grpSp>
          <p:nvGrpSpPr>
            <p:cNvPr id="5" name="Group 4">
              <a:extLst>
                <a:ext uri="{FF2B5EF4-FFF2-40B4-BE49-F238E27FC236}">
                  <a16:creationId xmlns:a16="http://schemas.microsoft.com/office/drawing/2014/main" id="{CC61F84B-F9EB-4B8C-BA32-D5B3B91BD0C0}"/>
                </a:ext>
              </a:extLst>
            </p:cNvPr>
            <p:cNvGrpSpPr/>
            <p:nvPr/>
          </p:nvGrpSpPr>
          <p:grpSpPr>
            <a:xfrm>
              <a:off x="1357393" y="425960"/>
              <a:ext cx="3152775" cy="1914555"/>
              <a:chOff x="324130" y="489107"/>
              <a:chExt cx="3152775" cy="1914555"/>
            </a:xfrm>
          </p:grpSpPr>
          <p:pic>
            <p:nvPicPr>
              <p:cNvPr id="3" name="Picture 2">
                <a:extLst>
                  <a:ext uri="{FF2B5EF4-FFF2-40B4-BE49-F238E27FC236}">
                    <a16:creationId xmlns:a16="http://schemas.microsoft.com/office/drawing/2014/main" id="{0FA4731F-B849-4552-AFDD-EA1AFB299F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130" y="689162"/>
                <a:ext cx="3152775" cy="1714500"/>
              </a:xfrm>
              <a:prstGeom prst="rect">
                <a:avLst/>
              </a:prstGeom>
            </p:spPr>
          </p:pic>
          <p:sp>
            <p:nvSpPr>
              <p:cNvPr id="4" name="TextBox 3">
                <a:extLst>
                  <a:ext uri="{FF2B5EF4-FFF2-40B4-BE49-F238E27FC236}">
                    <a16:creationId xmlns:a16="http://schemas.microsoft.com/office/drawing/2014/main" id="{D16BAA78-2D08-4430-BE3E-0AED8100B618}"/>
                  </a:ext>
                </a:extLst>
              </p:cNvPr>
              <p:cNvSpPr txBox="1"/>
              <p:nvPr/>
            </p:nvSpPr>
            <p:spPr>
              <a:xfrm>
                <a:off x="2018740" y="489107"/>
                <a:ext cx="1377483" cy="400110"/>
              </a:xfrm>
              <a:prstGeom prst="rect">
                <a:avLst/>
              </a:prstGeom>
              <a:noFill/>
            </p:spPr>
            <p:txBody>
              <a:bodyPr wrap="square" rtlCol="0">
                <a:spAutoFit/>
              </a:bodyPr>
              <a:lstStyle/>
              <a:p>
                <a:r>
                  <a:rPr lang="en-IN" sz="2000" b="1" dirty="0">
                    <a:latin typeface="Arial" panose="020B0604020202020204" pitchFamily="34" charset="0"/>
                    <a:cs typeface="Arial" panose="020B0604020202020204" pitchFamily="34" charset="0"/>
                  </a:rPr>
                  <a:t>Table 871</a:t>
                </a:r>
              </a:p>
            </p:txBody>
          </p:sp>
        </p:grpSp>
        <p:pic>
          <p:nvPicPr>
            <p:cNvPr id="2" name="Picture 2">
              <a:extLst>
                <a:ext uri="{FF2B5EF4-FFF2-40B4-BE49-F238E27FC236}">
                  <a16:creationId xmlns:a16="http://schemas.microsoft.com/office/drawing/2014/main" id="{BB2E8C55-6ADE-407C-9B8B-12BE25DCA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722516">
              <a:off x="35221" y="514107"/>
              <a:ext cx="2345684" cy="841240"/>
            </a:xfrm>
            <a:prstGeom prst="rect">
              <a:avLst/>
            </a:prstGeom>
            <a:noFill/>
            <a:extLst>
              <a:ext uri="{909E8E84-426E-40DD-AFC4-6F175D3DCCD1}">
                <a14:hiddenFill xmlns:a14="http://schemas.microsoft.com/office/drawing/2010/main">
                  <a:solidFill>
                    <a:srgbClr val="FFFFFF"/>
                  </a:solidFill>
                </a14:hiddenFill>
              </a:ext>
            </a:extLst>
          </p:spPr>
        </p:pic>
      </p:grpSp>
      <p:pic>
        <p:nvPicPr>
          <p:cNvPr id="2050" name="Picture 2" descr="659 Unique Selling Proposition Images, Stock Photos, 3D ...">
            <a:extLst>
              <a:ext uri="{FF2B5EF4-FFF2-40B4-BE49-F238E27FC236}">
                <a16:creationId xmlns:a16="http://schemas.microsoft.com/office/drawing/2014/main" id="{90E34BC7-E32F-415A-AB62-1EA6C8108A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2915" y="277046"/>
            <a:ext cx="3485589" cy="206346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94B4012B-4533-4105-AD60-083D23B393A5}"/>
              </a:ext>
            </a:extLst>
          </p:cNvPr>
          <p:cNvSpPr txBox="1"/>
          <p:nvPr/>
        </p:nvSpPr>
        <p:spPr>
          <a:xfrm>
            <a:off x="357250" y="2353339"/>
            <a:ext cx="11477501" cy="584775"/>
          </a:xfrm>
          <a:prstGeom prst="rect">
            <a:avLst/>
          </a:prstGeom>
          <a:noFill/>
        </p:spPr>
        <p:txBody>
          <a:bodyPr wrap="none" rtlCol="0">
            <a:spAutoFit/>
          </a:bodyPr>
          <a:lstStyle/>
          <a:p>
            <a:r>
              <a:rPr lang="en-IN" sz="3200" dirty="0">
                <a:solidFill>
                  <a:srgbClr val="C00000"/>
                </a:solidFill>
                <a:latin typeface="Matura MT Script Capitals" panose="03020802060602070202" pitchFamily="66" charset="0"/>
              </a:rPr>
              <a:t>The only portfolio in the country have a short period of payment</a:t>
            </a:r>
          </a:p>
        </p:txBody>
      </p:sp>
      <p:sp>
        <p:nvSpPr>
          <p:cNvPr id="32" name="TextBox 31">
            <a:extLst>
              <a:ext uri="{FF2B5EF4-FFF2-40B4-BE49-F238E27FC236}">
                <a16:creationId xmlns:a16="http://schemas.microsoft.com/office/drawing/2014/main" id="{8233065F-ECD8-4C4A-A9C9-C5E2C688C360}"/>
              </a:ext>
            </a:extLst>
          </p:cNvPr>
          <p:cNvSpPr txBox="1"/>
          <p:nvPr/>
        </p:nvSpPr>
        <p:spPr>
          <a:xfrm>
            <a:off x="3880143" y="2872821"/>
            <a:ext cx="5087996" cy="584775"/>
          </a:xfrm>
          <a:prstGeom prst="rect">
            <a:avLst/>
          </a:prstGeom>
          <a:noFill/>
        </p:spPr>
        <p:txBody>
          <a:bodyPr wrap="none" rtlCol="0">
            <a:spAutoFit/>
          </a:bodyPr>
          <a:lstStyle/>
          <a:p>
            <a:r>
              <a:rPr lang="en-IN" sz="3200" dirty="0">
                <a:solidFill>
                  <a:srgbClr val="002060"/>
                </a:solidFill>
                <a:latin typeface="Franklin Gothic Medium" panose="020B0603020102020204" pitchFamily="34" charset="0"/>
              </a:rPr>
              <a:t>Guaranteed Income for LIFE</a:t>
            </a:r>
          </a:p>
        </p:txBody>
      </p:sp>
      <p:sp>
        <p:nvSpPr>
          <p:cNvPr id="33" name="TextBox 32">
            <a:extLst>
              <a:ext uri="{FF2B5EF4-FFF2-40B4-BE49-F238E27FC236}">
                <a16:creationId xmlns:a16="http://schemas.microsoft.com/office/drawing/2014/main" id="{270310D0-BEEE-47D6-A71B-F2500508E218}"/>
              </a:ext>
            </a:extLst>
          </p:cNvPr>
          <p:cNvSpPr txBox="1"/>
          <p:nvPr/>
        </p:nvSpPr>
        <p:spPr>
          <a:xfrm>
            <a:off x="1699322" y="3457617"/>
            <a:ext cx="9449638" cy="584775"/>
          </a:xfrm>
          <a:prstGeom prst="rect">
            <a:avLst/>
          </a:prstGeom>
          <a:noFill/>
        </p:spPr>
        <p:txBody>
          <a:bodyPr wrap="none" rtlCol="0">
            <a:spAutoFit/>
          </a:bodyPr>
          <a:lstStyle/>
          <a:p>
            <a:r>
              <a:rPr lang="en-IN" sz="3200" dirty="0">
                <a:solidFill>
                  <a:srgbClr val="C00000"/>
                </a:solidFill>
                <a:latin typeface="Franklin Gothic Medium" panose="020B0603020102020204" pitchFamily="34" charset="0"/>
              </a:rPr>
              <a:t>Risk Cover till LIFE with Guaranteed Addition till P.P.T.</a:t>
            </a:r>
          </a:p>
        </p:txBody>
      </p:sp>
      <p:sp>
        <p:nvSpPr>
          <p:cNvPr id="34" name="TextBox 33">
            <a:extLst>
              <a:ext uri="{FF2B5EF4-FFF2-40B4-BE49-F238E27FC236}">
                <a16:creationId xmlns:a16="http://schemas.microsoft.com/office/drawing/2014/main" id="{9F01DD22-E71E-44D7-808B-1697118EB5C6}"/>
              </a:ext>
            </a:extLst>
          </p:cNvPr>
          <p:cNvSpPr txBox="1"/>
          <p:nvPr/>
        </p:nvSpPr>
        <p:spPr>
          <a:xfrm>
            <a:off x="3279498" y="4042392"/>
            <a:ext cx="6289286" cy="584775"/>
          </a:xfrm>
          <a:prstGeom prst="rect">
            <a:avLst/>
          </a:prstGeom>
          <a:noFill/>
        </p:spPr>
        <p:txBody>
          <a:bodyPr wrap="none" rtlCol="0">
            <a:spAutoFit/>
          </a:bodyPr>
          <a:lstStyle/>
          <a:p>
            <a:r>
              <a:rPr lang="en-IN" sz="3200" dirty="0">
                <a:solidFill>
                  <a:srgbClr val="002060"/>
                </a:solidFill>
                <a:latin typeface="Franklin Gothic Medium" panose="020B0603020102020204" pitchFamily="34" charset="0"/>
              </a:rPr>
              <a:t>Cash liquidity by way of withdrawal</a:t>
            </a:r>
          </a:p>
        </p:txBody>
      </p:sp>
      <p:sp>
        <p:nvSpPr>
          <p:cNvPr id="35" name="TextBox 34">
            <a:extLst>
              <a:ext uri="{FF2B5EF4-FFF2-40B4-BE49-F238E27FC236}">
                <a16:creationId xmlns:a16="http://schemas.microsoft.com/office/drawing/2014/main" id="{529ED7F5-F60B-4ADA-BE0D-8CDFDC09802F}"/>
              </a:ext>
            </a:extLst>
          </p:cNvPr>
          <p:cNvSpPr txBox="1"/>
          <p:nvPr/>
        </p:nvSpPr>
        <p:spPr>
          <a:xfrm>
            <a:off x="3240930" y="4627167"/>
            <a:ext cx="6366423" cy="584775"/>
          </a:xfrm>
          <a:prstGeom prst="rect">
            <a:avLst/>
          </a:prstGeom>
          <a:noFill/>
        </p:spPr>
        <p:txBody>
          <a:bodyPr wrap="none" rtlCol="0">
            <a:spAutoFit/>
          </a:bodyPr>
          <a:lstStyle/>
          <a:p>
            <a:r>
              <a:rPr lang="en-IN" sz="3200" dirty="0">
                <a:solidFill>
                  <a:srgbClr val="C00000"/>
                </a:solidFill>
                <a:latin typeface="Franklin Gothic Medium" panose="020B0603020102020204" pitchFamily="34" charset="0"/>
              </a:rPr>
              <a:t>Cash liquidity by way of Policy Loan</a:t>
            </a:r>
          </a:p>
        </p:txBody>
      </p:sp>
      <p:sp>
        <p:nvSpPr>
          <p:cNvPr id="36" name="TextBox 35">
            <a:extLst>
              <a:ext uri="{FF2B5EF4-FFF2-40B4-BE49-F238E27FC236}">
                <a16:creationId xmlns:a16="http://schemas.microsoft.com/office/drawing/2014/main" id="{147712FA-3D44-44AA-8BA5-E99CD9D8CBD4}"/>
              </a:ext>
            </a:extLst>
          </p:cNvPr>
          <p:cNvSpPr txBox="1"/>
          <p:nvPr/>
        </p:nvSpPr>
        <p:spPr>
          <a:xfrm>
            <a:off x="2075315" y="5156793"/>
            <a:ext cx="8041369" cy="584775"/>
          </a:xfrm>
          <a:prstGeom prst="rect">
            <a:avLst/>
          </a:prstGeom>
          <a:noFill/>
        </p:spPr>
        <p:txBody>
          <a:bodyPr wrap="none" rtlCol="0">
            <a:spAutoFit/>
          </a:bodyPr>
          <a:lstStyle/>
          <a:p>
            <a:r>
              <a:rPr lang="en-IN" sz="3200" dirty="0">
                <a:solidFill>
                  <a:srgbClr val="002060"/>
                </a:solidFill>
                <a:latin typeface="Franklin Gothic Medium" panose="020B0603020102020204" pitchFamily="34" charset="0"/>
              </a:rPr>
              <a:t>Rider Benefits beyond Premium Paying Term</a:t>
            </a:r>
          </a:p>
        </p:txBody>
      </p:sp>
      <p:sp>
        <p:nvSpPr>
          <p:cNvPr id="23" name="Rectangle 22">
            <a:extLst>
              <a:ext uri="{FF2B5EF4-FFF2-40B4-BE49-F238E27FC236}">
                <a16:creationId xmlns:a16="http://schemas.microsoft.com/office/drawing/2014/main" id="{BB05CDDB-F8F7-42F2-B2DE-751997DB3623}"/>
              </a:ext>
            </a:extLst>
          </p:cNvPr>
          <p:cNvSpPr/>
          <p:nvPr/>
        </p:nvSpPr>
        <p:spPr>
          <a:xfrm rot="17921576">
            <a:off x="140646" y="3998943"/>
            <a:ext cx="1623593" cy="923330"/>
          </a:xfrm>
          <a:prstGeom prst="rect">
            <a:avLst/>
          </a:prstGeom>
          <a:noFill/>
        </p:spPr>
        <p:txBody>
          <a:bodyPr wrap="squar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With</a:t>
            </a:r>
          </a:p>
        </p:txBody>
      </p:sp>
      <p:sp>
        <p:nvSpPr>
          <p:cNvPr id="25" name="Rectangle 24">
            <a:extLst>
              <a:ext uri="{FF2B5EF4-FFF2-40B4-BE49-F238E27FC236}">
                <a16:creationId xmlns:a16="http://schemas.microsoft.com/office/drawing/2014/main" id="{EA0F58DA-3720-47CA-97E8-5B9DEDC3DB87}"/>
              </a:ext>
            </a:extLst>
          </p:cNvPr>
          <p:cNvSpPr/>
          <p:nvPr/>
        </p:nvSpPr>
        <p:spPr>
          <a:xfrm>
            <a:off x="1571254" y="2872821"/>
            <a:ext cx="9781728" cy="3019341"/>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ustDataLst>
      <p:tags r:id="rId1"/>
    </p:custDataLst>
    <p:extLst>
      <p:ext uri="{BB962C8B-B14F-4D97-AF65-F5344CB8AC3E}">
        <p14:creationId xmlns:p14="http://schemas.microsoft.com/office/powerpoint/2010/main" val="3940847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3000" fill="hold"/>
                                        <p:tgtEl>
                                          <p:spTgt spid="6"/>
                                        </p:tgtEl>
                                        <p:attrNameLst>
                                          <p:attrName>ppt_w</p:attrName>
                                        </p:attrNameLst>
                                      </p:cBhvr>
                                      <p:tavLst>
                                        <p:tav tm="0">
                                          <p:val>
                                            <p:fltVal val="0"/>
                                          </p:val>
                                        </p:tav>
                                        <p:tav tm="100000">
                                          <p:val>
                                            <p:strVal val="#ppt_w"/>
                                          </p:val>
                                        </p:tav>
                                      </p:tavLst>
                                    </p:anim>
                                    <p:anim calcmode="lin" valueType="num">
                                      <p:cBhvr>
                                        <p:cTn id="8" dur="3000" fill="hold"/>
                                        <p:tgtEl>
                                          <p:spTgt spid="6"/>
                                        </p:tgtEl>
                                        <p:attrNameLst>
                                          <p:attrName>ppt_h</p:attrName>
                                        </p:attrNameLst>
                                      </p:cBhvr>
                                      <p:tavLst>
                                        <p:tav tm="0">
                                          <p:val>
                                            <p:fltVal val="0"/>
                                          </p:val>
                                        </p:tav>
                                        <p:tav tm="100000">
                                          <p:val>
                                            <p:strVal val="#ppt_h"/>
                                          </p:val>
                                        </p:tav>
                                      </p:tavLst>
                                    </p:anim>
                                    <p:animEffect transition="in" filter="fade">
                                      <p:cBhvr>
                                        <p:cTn id="9" dur="3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randombar(horizontal)">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randombar(horizontal)">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randombar(horizontal)">
                                      <p:cBhvr>
                                        <p:cTn id="24" dur="500"/>
                                        <p:tgtEl>
                                          <p:spTgt spid="23"/>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randombar(horizontal)">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randombar(horizontal)">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randombar(horizontal)">
                                      <p:cBhvr>
                                        <p:cTn id="37" dur="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randombar(horizontal)">
                                      <p:cBhvr>
                                        <p:cTn id="42" dur="5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randombar(horizontal)">
                                      <p:cBhvr>
                                        <p:cTn id="47" dur="500"/>
                                        <p:tgtEl>
                                          <p:spTgt spid="35"/>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randombar(horizontal)">
                                      <p:cBhvr>
                                        <p:cTn id="5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2" grpId="0"/>
      <p:bldP spid="33" grpId="0"/>
      <p:bldP spid="34" grpId="0"/>
      <p:bldP spid="35" grpId="0"/>
      <p:bldP spid="36" grpId="0"/>
      <p:bldP spid="23" grpId="0"/>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0C9D64B-ACD4-4739-B614-5C364608C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0973" y="174810"/>
            <a:ext cx="5916146" cy="122929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ECD6595F-0A76-4206-8CBF-67F81FF503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6848" y="2579011"/>
            <a:ext cx="6244397" cy="91691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832F1E2F-A2BB-4741-802E-7F6B513F27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2540" y="3402106"/>
            <a:ext cx="8633012" cy="78349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97583A44-FF44-4FE2-97C8-E8EEF11C89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8444" y="4084626"/>
            <a:ext cx="6481204" cy="88779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186A41D6-CD4C-4AE2-8F83-1DC2B22648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64929" y="4893404"/>
            <a:ext cx="8068235" cy="862502"/>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a:extLst>
              <a:ext uri="{FF2B5EF4-FFF2-40B4-BE49-F238E27FC236}">
                <a16:creationId xmlns:a16="http://schemas.microsoft.com/office/drawing/2014/main" id="{770B6C5A-9B7B-4761-8939-35A50BA53F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8794" y="5726885"/>
            <a:ext cx="10920504" cy="78349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a:extLst>
              <a:ext uri="{FF2B5EF4-FFF2-40B4-BE49-F238E27FC236}">
                <a16:creationId xmlns:a16="http://schemas.microsoft.com/office/drawing/2014/main" id="{2ED452DB-DEF6-4D75-87EF-3FB378B8A6C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56802" y="967761"/>
            <a:ext cx="9484489" cy="10225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a:extLst>
              <a:ext uri="{FF2B5EF4-FFF2-40B4-BE49-F238E27FC236}">
                <a16:creationId xmlns:a16="http://schemas.microsoft.com/office/drawing/2014/main" id="{F7A89DFB-99A4-4583-9847-038042D6CC0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26816" y="1728079"/>
            <a:ext cx="8344460" cy="127892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5F466B03-2B6C-4C88-AE7A-D7F0FC22EA9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9462949">
            <a:off x="460882" y="3215886"/>
            <a:ext cx="2112309" cy="754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262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000" fill="hold"/>
                                        <p:tgtEl>
                                          <p:spTgt spid="3"/>
                                        </p:tgtEl>
                                        <p:attrNameLst>
                                          <p:attrName>ppt_w</p:attrName>
                                        </p:attrNameLst>
                                      </p:cBhvr>
                                      <p:tavLst>
                                        <p:tav tm="0">
                                          <p:val>
                                            <p:fltVal val="0"/>
                                          </p:val>
                                        </p:tav>
                                        <p:tav tm="100000">
                                          <p:val>
                                            <p:strVal val="#ppt_w"/>
                                          </p:val>
                                        </p:tav>
                                      </p:tavLst>
                                    </p:anim>
                                    <p:anim calcmode="lin" valueType="num">
                                      <p:cBhvr>
                                        <p:cTn id="12" dur="2000" fill="hold"/>
                                        <p:tgtEl>
                                          <p:spTgt spid="3"/>
                                        </p:tgtEl>
                                        <p:attrNameLst>
                                          <p:attrName>ppt_h</p:attrName>
                                        </p:attrNameLst>
                                      </p:cBhvr>
                                      <p:tavLst>
                                        <p:tav tm="0">
                                          <p:val>
                                            <p:fltVal val="0"/>
                                          </p:val>
                                        </p:tav>
                                        <p:tav tm="100000">
                                          <p:val>
                                            <p:strVal val="#ppt_h"/>
                                          </p:val>
                                        </p:tav>
                                      </p:tavLst>
                                    </p:anim>
                                    <p:animEffect transition="in" filter="fade">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80">
                                          <p:stCondLst>
                                            <p:cond delay="0"/>
                                          </p:stCondLst>
                                        </p:cTn>
                                        <p:tgtEl>
                                          <p:spTgt spid="5"/>
                                        </p:tgtEl>
                                      </p:cBhvr>
                                    </p:animEffect>
                                    <p:anim calcmode="lin" valueType="num">
                                      <p:cBhvr>
                                        <p:cTn id="19"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4" dur="26">
                                          <p:stCondLst>
                                            <p:cond delay="650"/>
                                          </p:stCondLst>
                                        </p:cTn>
                                        <p:tgtEl>
                                          <p:spTgt spid="5"/>
                                        </p:tgtEl>
                                      </p:cBhvr>
                                      <p:to x="100000" y="60000"/>
                                    </p:animScale>
                                    <p:animScale>
                                      <p:cBhvr>
                                        <p:cTn id="25" dur="166" decel="50000">
                                          <p:stCondLst>
                                            <p:cond delay="676"/>
                                          </p:stCondLst>
                                        </p:cTn>
                                        <p:tgtEl>
                                          <p:spTgt spid="5"/>
                                        </p:tgtEl>
                                      </p:cBhvr>
                                      <p:to x="100000" y="100000"/>
                                    </p:animScale>
                                    <p:animScale>
                                      <p:cBhvr>
                                        <p:cTn id="26" dur="26">
                                          <p:stCondLst>
                                            <p:cond delay="1312"/>
                                          </p:stCondLst>
                                        </p:cTn>
                                        <p:tgtEl>
                                          <p:spTgt spid="5"/>
                                        </p:tgtEl>
                                      </p:cBhvr>
                                      <p:to x="100000" y="80000"/>
                                    </p:animScale>
                                    <p:animScale>
                                      <p:cBhvr>
                                        <p:cTn id="27" dur="166" decel="50000">
                                          <p:stCondLst>
                                            <p:cond delay="1338"/>
                                          </p:stCondLst>
                                        </p:cTn>
                                        <p:tgtEl>
                                          <p:spTgt spid="5"/>
                                        </p:tgtEl>
                                      </p:cBhvr>
                                      <p:to x="100000" y="100000"/>
                                    </p:animScale>
                                    <p:animScale>
                                      <p:cBhvr>
                                        <p:cTn id="28" dur="26">
                                          <p:stCondLst>
                                            <p:cond delay="1642"/>
                                          </p:stCondLst>
                                        </p:cTn>
                                        <p:tgtEl>
                                          <p:spTgt spid="5"/>
                                        </p:tgtEl>
                                      </p:cBhvr>
                                      <p:to x="100000" y="90000"/>
                                    </p:animScale>
                                    <p:animScale>
                                      <p:cBhvr>
                                        <p:cTn id="29" dur="166" decel="50000">
                                          <p:stCondLst>
                                            <p:cond delay="1668"/>
                                          </p:stCondLst>
                                        </p:cTn>
                                        <p:tgtEl>
                                          <p:spTgt spid="5"/>
                                        </p:tgtEl>
                                      </p:cBhvr>
                                      <p:to x="100000" y="100000"/>
                                    </p:animScale>
                                    <p:animScale>
                                      <p:cBhvr>
                                        <p:cTn id="30" dur="26">
                                          <p:stCondLst>
                                            <p:cond delay="1808"/>
                                          </p:stCondLst>
                                        </p:cTn>
                                        <p:tgtEl>
                                          <p:spTgt spid="5"/>
                                        </p:tgtEl>
                                      </p:cBhvr>
                                      <p:to x="100000" y="95000"/>
                                    </p:animScale>
                                    <p:animScale>
                                      <p:cBhvr>
                                        <p:cTn id="31" dur="166" decel="50000">
                                          <p:stCondLst>
                                            <p:cond delay="1834"/>
                                          </p:stCondLst>
                                        </p:cTn>
                                        <p:tgtEl>
                                          <p:spTgt spid="5"/>
                                        </p:tgtEl>
                                      </p:cBhvr>
                                      <p:to x="100000" y="100000"/>
                                    </p:animScale>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032"/>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038"/>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036"/>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040"/>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104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10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AB663783-349A-4919-AB5C-15B38A20A915}"/>
              </a:ext>
            </a:extLst>
          </p:cNvPr>
          <p:cNvGrpSpPr/>
          <p:nvPr/>
        </p:nvGrpSpPr>
        <p:grpSpPr>
          <a:xfrm>
            <a:off x="4429270" y="1419898"/>
            <a:ext cx="3183706" cy="1200330"/>
            <a:chOff x="3638877" y="289790"/>
            <a:chExt cx="3183706" cy="1200330"/>
          </a:xfrm>
        </p:grpSpPr>
        <p:sp>
          <p:nvSpPr>
            <p:cNvPr id="33" name="Star: 10 Points 32">
              <a:extLst>
                <a:ext uri="{FF2B5EF4-FFF2-40B4-BE49-F238E27FC236}">
                  <a16:creationId xmlns:a16="http://schemas.microsoft.com/office/drawing/2014/main" id="{13980FE0-9F9E-4D5E-A3F9-D3ABE2EFB4D2}"/>
                </a:ext>
              </a:extLst>
            </p:cNvPr>
            <p:cNvSpPr/>
            <p:nvPr/>
          </p:nvSpPr>
          <p:spPr>
            <a:xfrm>
              <a:off x="3638877" y="289790"/>
              <a:ext cx="3183706" cy="1200330"/>
            </a:xfrm>
            <a:prstGeom prst="star10">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TextBox 37">
              <a:extLst>
                <a:ext uri="{FF2B5EF4-FFF2-40B4-BE49-F238E27FC236}">
                  <a16:creationId xmlns:a16="http://schemas.microsoft.com/office/drawing/2014/main" id="{8BD093EB-0203-4DFA-A2F5-1055873DD54E}"/>
                </a:ext>
              </a:extLst>
            </p:cNvPr>
            <p:cNvSpPr txBox="1"/>
            <p:nvPr/>
          </p:nvSpPr>
          <p:spPr>
            <a:xfrm>
              <a:off x="3944874" y="437654"/>
              <a:ext cx="2621822" cy="923330"/>
            </a:xfrm>
            <a:prstGeom prst="rect">
              <a:avLst/>
            </a:prstGeom>
            <a:noFill/>
          </p:spPr>
          <p:txBody>
            <a:bodyPr wrap="square" rtlCol="0">
              <a:spAutoFit/>
            </a:bodyPr>
            <a:lstStyle/>
            <a:p>
              <a:pPr algn="ctr"/>
              <a:r>
                <a:rPr lang="en-IN" b="1" dirty="0">
                  <a:solidFill>
                    <a:srgbClr val="C00000"/>
                  </a:solidFill>
                  <a:latin typeface="Arial" panose="020B0604020202020204" pitchFamily="34" charset="0"/>
                  <a:cs typeface="Arial" panose="020B0604020202020204" pitchFamily="34" charset="0"/>
                </a:rPr>
                <a:t>Child Life with Ease</a:t>
              </a:r>
            </a:p>
            <a:p>
              <a:pPr algn="ctr"/>
              <a:r>
                <a:rPr lang="en-IN" b="1" dirty="0">
                  <a:latin typeface="Arial" panose="020B0604020202020204" pitchFamily="34" charset="0"/>
                  <a:cs typeface="Arial" panose="020B0604020202020204" pitchFamily="34" charset="0"/>
                </a:rPr>
                <a:t>Guaranteed Income of</a:t>
              </a:r>
            </a:p>
            <a:p>
              <a:pPr algn="ctr"/>
              <a:r>
                <a:rPr lang="en-IN" b="1" dirty="0">
                  <a:latin typeface="Arial" panose="020B0604020202020204" pitchFamily="34" charset="0"/>
                  <a:cs typeface="Arial" panose="020B0604020202020204" pitchFamily="34" charset="0"/>
                </a:rPr>
                <a:t>Rs.2.5 Lakhs p.a.</a:t>
              </a:r>
            </a:p>
          </p:txBody>
        </p:sp>
      </p:grpSp>
      <p:grpSp>
        <p:nvGrpSpPr>
          <p:cNvPr id="25" name="Group 24">
            <a:extLst>
              <a:ext uri="{FF2B5EF4-FFF2-40B4-BE49-F238E27FC236}">
                <a16:creationId xmlns:a16="http://schemas.microsoft.com/office/drawing/2014/main" id="{C6455CDC-4A9A-46D8-B8CD-394883DF696F}"/>
              </a:ext>
            </a:extLst>
          </p:cNvPr>
          <p:cNvGrpSpPr/>
          <p:nvPr/>
        </p:nvGrpSpPr>
        <p:grpSpPr>
          <a:xfrm>
            <a:off x="1667435" y="4914482"/>
            <a:ext cx="2516749" cy="1626834"/>
            <a:chOff x="7091121" y="3429000"/>
            <a:chExt cx="2765219" cy="1689654"/>
          </a:xfrm>
        </p:grpSpPr>
        <p:sp>
          <p:nvSpPr>
            <p:cNvPr id="22" name="Star: 32 Points 21">
              <a:extLst>
                <a:ext uri="{FF2B5EF4-FFF2-40B4-BE49-F238E27FC236}">
                  <a16:creationId xmlns:a16="http://schemas.microsoft.com/office/drawing/2014/main" id="{E482B65A-A4CF-48D0-B584-5B7DB438EBCB}"/>
                </a:ext>
              </a:extLst>
            </p:cNvPr>
            <p:cNvSpPr/>
            <p:nvPr/>
          </p:nvSpPr>
          <p:spPr>
            <a:xfrm>
              <a:off x="7091121" y="3429000"/>
              <a:ext cx="2765219" cy="1689654"/>
            </a:xfrm>
            <a:prstGeom prst="star32">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24" name="TextBox 23">
              <a:extLst>
                <a:ext uri="{FF2B5EF4-FFF2-40B4-BE49-F238E27FC236}">
                  <a16:creationId xmlns:a16="http://schemas.microsoft.com/office/drawing/2014/main" id="{6A7EA8FB-3347-477E-AC80-F77FED9738E7}"/>
                </a:ext>
              </a:extLst>
            </p:cNvPr>
            <p:cNvSpPr txBox="1"/>
            <p:nvPr/>
          </p:nvSpPr>
          <p:spPr>
            <a:xfrm>
              <a:off x="7464951" y="3812162"/>
              <a:ext cx="2077572" cy="830997"/>
            </a:xfrm>
            <a:prstGeom prst="rect">
              <a:avLst/>
            </a:prstGeom>
            <a:noFill/>
          </p:spPr>
          <p:txBody>
            <a:bodyPr wrap="square" rtlCol="0">
              <a:spAutoFit/>
            </a:bodyPr>
            <a:lstStyle/>
            <a:p>
              <a:pPr algn="ctr"/>
              <a:r>
                <a:rPr lang="en-IN" sz="1600" b="1" dirty="0">
                  <a:latin typeface="Arial" panose="020B0604020202020204" pitchFamily="34" charset="0"/>
                  <a:cs typeface="Arial" panose="020B0604020202020204" pitchFamily="34" charset="0"/>
                </a:rPr>
                <a:t>Gives </a:t>
              </a:r>
              <a:r>
                <a:rPr lang="en-IN" sz="1600" b="1" dirty="0">
                  <a:solidFill>
                    <a:srgbClr val="C00000"/>
                  </a:solidFill>
                  <a:latin typeface="Arial" panose="020B0604020202020204" pitchFamily="34" charset="0"/>
                  <a:cs typeface="Arial" panose="020B0604020202020204" pitchFamily="34" charset="0"/>
                </a:rPr>
                <a:t>Life Long </a:t>
              </a:r>
              <a:r>
                <a:rPr lang="en-IN" sz="1600" b="1" dirty="0">
                  <a:latin typeface="Arial" panose="020B0604020202020204" pitchFamily="34" charset="0"/>
                  <a:cs typeface="Arial" panose="020B0604020202020204" pitchFamily="34" charset="0"/>
                </a:rPr>
                <a:t>protection of Rs.38 Lakhs</a:t>
              </a:r>
            </a:p>
          </p:txBody>
        </p:sp>
      </p:grpSp>
      <p:pic>
        <p:nvPicPr>
          <p:cNvPr id="48" name="Picture 47">
            <a:extLst>
              <a:ext uri="{FF2B5EF4-FFF2-40B4-BE49-F238E27FC236}">
                <a16:creationId xmlns:a16="http://schemas.microsoft.com/office/drawing/2014/main" id="{6F72A914-EB36-4C29-AC98-6BCF1815A4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4478" y="4232300"/>
            <a:ext cx="2379695" cy="1256514"/>
          </a:xfrm>
          <a:prstGeom prst="rect">
            <a:avLst/>
          </a:prstGeom>
        </p:spPr>
      </p:pic>
      <p:pic>
        <p:nvPicPr>
          <p:cNvPr id="7" name="Picture 6">
            <a:extLst>
              <a:ext uri="{FF2B5EF4-FFF2-40B4-BE49-F238E27FC236}">
                <a16:creationId xmlns:a16="http://schemas.microsoft.com/office/drawing/2014/main" id="{F665016F-51E9-4215-8CC3-35404156C25E}"/>
              </a:ext>
            </a:extLst>
          </p:cNvPr>
          <p:cNvPicPr>
            <a:picLocks noChangeAspect="1"/>
          </p:cNvPicPr>
          <p:nvPr/>
        </p:nvPicPr>
        <p:blipFill rotWithShape="1">
          <a:blip r:embed="rId5">
            <a:extLst>
              <a:ext uri="{28A0092B-C50C-407E-A947-70E740481C1C}">
                <a14:useLocalDpi xmlns:a14="http://schemas.microsoft.com/office/drawing/2010/main" val="0"/>
              </a:ext>
            </a:extLst>
          </a:blip>
          <a:srcRect l="34237"/>
          <a:stretch/>
        </p:blipFill>
        <p:spPr>
          <a:xfrm>
            <a:off x="3027887" y="1441480"/>
            <a:ext cx="2621822" cy="2657842"/>
          </a:xfrm>
          <a:prstGeom prst="rect">
            <a:avLst/>
          </a:prstGeom>
        </p:spPr>
      </p:pic>
      <p:grpSp>
        <p:nvGrpSpPr>
          <p:cNvPr id="14" name="Group 13">
            <a:extLst>
              <a:ext uri="{FF2B5EF4-FFF2-40B4-BE49-F238E27FC236}">
                <a16:creationId xmlns:a16="http://schemas.microsoft.com/office/drawing/2014/main" id="{D13B86EF-4D8C-43DF-A88F-7C036C716EE9}"/>
              </a:ext>
            </a:extLst>
          </p:cNvPr>
          <p:cNvGrpSpPr/>
          <p:nvPr/>
        </p:nvGrpSpPr>
        <p:grpSpPr>
          <a:xfrm>
            <a:off x="311435" y="1822096"/>
            <a:ext cx="3012141" cy="1231106"/>
            <a:chOff x="432545" y="402379"/>
            <a:chExt cx="3012141" cy="1231106"/>
          </a:xfrm>
        </p:grpSpPr>
        <p:sp>
          <p:nvSpPr>
            <p:cNvPr id="8" name="Speech Bubble: Rectangle 7">
              <a:extLst>
                <a:ext uri="{FF2B5EF4-FFF2-40B4-BE49-F238E27FC236}">
                  <a16:creationId xmlns:a16="http://schemas.microsoft.com/office/drawing/2014/main" id="{089AA895-0E0C-4685-865C-41BC805AEAC3}"/>
                </a:ext>
              </a:extLst>
            </p:cNvPr>
            <p:cNvSpPr/>
            <p:nvPr/>
          </p:nvSpPr>
          <p:spPr>
            <a:xfrm>
              <a:off x="432545" y="402379"/>
              <a:ext cx="3012141" cy="1200329"/>
            </a:xfrm>
            <a:prstGeom prst="wedgeRectCallout">
              <a:avLst>
                <a:gd name="adj1" fmla="val 59524"/>
                <a:gd name="adj2" fmla="val 28301"/>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TextBox 8">
              <a:extLst>
                <a:ext uri="{FF2B5EF4-FFF2-40B4-BE49-F238E27FC236}">
                  <a16:creationId xmlns:a16="http://schemas.microsoft.com/office/drawing/2014/main" id="{BC5FBC3B-7DDF-4745-9197-23933F4988BB}"/>
                </a:ext>
              </a:extLst>
            </p:cNvPr>
            <p:cNvSpPr txBox="1"/>
            <p:nvPr/>
          </p:nvSpPr>
          <p:spPr>
            <a:xfrm>
              <a:off x="432546" y="402379"/>
              <a:ext cx="3012140" cy="1231106"/>
            </a:xfrm>
            <a:prstGeom prst="rect">
              <a:avLst/>
            </a:prstGeom>
            <a:noFill/>
          </p:spPr>
          <p:txBody>
            <a:bodyPr wrap="square" rtlCol="0">
              <a:spAutoFit/>
            </a:bodyPr>
            <a:lstStyle/>
            <a:p>
              <a:pPr algn="ctr"/>
              <a:r>
                <a:rPr lang="en-IN" b="1" dirty="0">
                  <a:solidFill>
                    <a:srgbClr val="C00000"/>
                  </a:solidFill>
                  <a:latin typeface="Arial" panose="020B0604020202020204" pitchFamily="34" charset="0"/>
                  <a:cs typeface="Arial" panose="020B0604020202020204" pitchFamily="34" charset="0"/>
                </a:rPr>
                <a:t>Jeevan Utsav a great plan</a:t>
              </a:r>
            </a:p>
            <a:p>
              <a:pPr algn="ctr"/>
              <a:r>
                <a:rPr lang="en-IN" b="1" dirty="0">
                  <a:latin typeface="Arial" panose="020B0604020202020204" pitchFamily="34" charset="0"/>
                  <a:cs typeface="Arial" panose="020B0604020202020204" pitchFamily="34" charset="0"/>
                </a:rPr>
                <a:t>My daughter is paying college fees from </a:t>
              </a:r>
              <a:r>
                <a:rPr lang="en-IN" sz="2000" b="1" dirty="0">
                  <a:solidFill>
                    <a:srgbClr val="C00000"/>
                  </a:solidFill>
                  <a:latin typeface="Arial" panose="020B0604020202020204" pitchFamily="34" charset="0"/>
                  <a:cs typeface="Arial" panose="020B0604020202020204" pitchFamily="34" charset="0"/>
                </a:rPr>
                <a:t>Guaranteed Income</a:t>
              </a:r>
              <a:endParaRPr lang="en-IN" b="1" dirty="0">
                <a:solidFill>
                  <a:srgbClr val="C00000"/>
                </a:solidFill>
                <a:latin typeface="Arial" panose="020B0604020202020204" pitchFamily="34" charset="0"/>
                <a:cs typeface="Arial" panose="020B0604020202020204" pitchFamily="34" charset="0"/>
              </a:endParaRPr>
            </a:p>
          </p:txBody>
        </p:sp>
      </p:grpSp>
      <p:grpSp>
        <p:nvGrpSpPr>
          <p:cNvPr id="23" name="Group 22">
            <a:extLst>
              <a:ext uri="{FF2B5EF4-FFF2-40B4-BE49-F238E27FC236}">
                <a16:creationId xmlns:a16="http://schemas.microsoft.com/office/drawing/2014/main" id="{D96ABA92-AAF4-4FA5-A51B-F5817D0BDD32}"/>
              </a:ext>
            </a:extLst>
          </p:cNvPr>
          <p:cNvGrpSpPr/>
          <p:nvPr/>
        </p:nvGrpSpPr>
        <p:grpSpPr>
          <a:xfrm rot="19539622">
            <a:off x="245414" y="3458642"/>
            <a:ext cx="2245659" cy="1028007"/>
            <a:chOff x="887785" y="2050428"/>
            <a:chExt cx="2245659" cy="1077828"/>
          </a:xfrm>
        </p:grpSpPr>
        <p:sp>
          <p:nvSpPr>
            <p:cNvPr id="11" name="Oval 10">
              <a:extLst>
                <a:ext uri="{FF2B5EF4-FFF2-40B4-BE49-F238E27FC236}">
                  <a16:creationId xmlns:a16="http://schemas.microsoft.com/office/drawing/2014/main" id="{CD73877F-5EA8-4978-9295-D3EA6F2D4C08}"/>
                </a:ext>
              </a:extLst>
            </p:cNvPr>
            <p:cNvSpPr/>
            <p:nvPr/>
          </p:nvSpPr>
          <p:spPr>
            <a:xfrm>
              <a:off x="887785" y="2050428"/>
              <a:ext cx="2245659" cy="1077828"/>
            </a:xfrm>
            <a:prstGeom prst="ellipse">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a:extLst>
                <a:ext uri="{FF2B5EF4-FFF2-40B4-BE49-F238E27FC236}">
                  <a16:creationId xmlns:a16="http://schemas.microsoft.com/office/drawing/2014/main" id="{87B48005-753C-493B-A29E-503CC7734141}"/>
                </a:ext>
              </a:extLst>
            </p:cNvPr>
            <p:cNvSpPr txBox="1"/>
            <p:nvPr/>
          </p:nvSpPr>
          <p:spPr>
            <a:xfrm>
              <a:off x="971828" y="2266176"/>
              <a:ext cx="2077572" cy="646331"/>
            </a:xfrm>
            <a:prstGeom prst="rect">
              <a:avLst/>
            </a:prstGeom>
            <a:noFill/>
          </p:spPr>
          <p:txBody>
            <a:bodyPr wrap="square" rtlCol="0">
              <a:spAutoFit/>
            </a:bodyPr>
            <a:lstStyle/>
            <a:p>
              <a:pPr algn="ctr"/>
              <a:r>
                <a:rPr lang="en-IN" b="1" dirty="0">
                  <a:latin typeface="Arial" panose="020B0604020202020204" pitchFamily="34" charset="0"/>
                  <a:cs typeface="Arial" panose="020B0604020202020204" pitchFamily="34" charset="0"/>
                </a:rPr>
                <a:t>I took when she was 3 years old</a:t>
              </a:r>
            </a:p>
          </p:txBody>
        </p:sp>
      </p:grpSp>
      <p:pic>
        <p:nvPicPr>
          <p:cNvPr id="1026" name="Picture 2">
            <a:extLst>
              <a:ext uri="{FF2B5EF4-FFF2-40B4-BE49-F238E27FC236}">
                <a16:creationId xmlns:a16="http://schemas.microsoft.com/office/drawing/2014/main" id="{5CD42F76-C312-409C-809A-E5D24445E4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49095" y="563476"/>
            <a:ext cx="3559551" cy="74728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8BE3058C-256C-4729-ABD9-DF84BA5C6DA6}"/>
              </a:ext>
            </a:extLst>
          </p:cNvPr>
          <p:cNvGrpSpPr/>
          <p:nvPr/>
        </p:nvGrpSpPr>
        <p:grpSpPr>
          <a:xfrm rot="1854855">
            <a:off x="2240103" y="3586418"/>
            <a:ext cx="2258977" cy="1170492"/>
            <a:chOff x="5233145" y="1425386"/>
            <a:chExt cx="2089895" cy="968191"/>
          </a:xfrm>
        </p:grpSpPr>
        <p:sp>
          <p:nvSpPr>
            <p:cNvPr id="18" name="Oval 17">
              <a:extLst>
                <a:ext uri="{FF2B5EF4-FFF2-40B4-BE49-F238E27FC236}">
                  <a16:creationId xmlns:a16="http://schemas.microsoft.com/office/drawing/2014/main" id="{658F6EB4-3840-4822-96C1-15E46B39B696}"/>
                </a:ext>
              </a:extLst>
            </p:cNvPr>
            <p:cNvSpPr/>
            <p:nvPr/>
          </p:nvSpPr>
          <p:spPr>
            <a:xfrm>
              <a:off x="5233145" y="1425386"/>
              <a:ext cx="2077572" cy="968191"/>
            </a:xfrm>
            <a:prstGeom prst="ellipse">
              <a:avLst/>
            </a:prstGeom>
            <a:blipFill>
              <a:blip r:embed="rId7"/>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19" name="TextBox 18">
              <a:extLst>
                <a:ext uri="{FF2B5EF4-FFF2-40B4-BE49-F238E27FC236}">
                  <a16:creationId xmlns:a16="http://schemas.microsoft.com/office/drawing/2014/main" id="{F379100D-86EC-49E1-95D4-E1B1E3247DC0}"/>
                </a:ext>
              </a:extLst>
            </p:cNvPr>
            <p:cNvSpPr txBox="1"/>
            <p:nvPr/>
          </p:nvSpPr>
          <p:spPr>
            <a:xfrm>
              <a:off x="5267877" y="1616847"/>
              <a:ext cx="2055163" cy="646331"/>
            </a:xfrm>
            <a:prstGeom prst="rect">
              <a:avLst/>
            </a:prstGeom>
            <a:noFill/>
          </p:spPr>
          <p:txBody>
            <a:bodyPr wrap="square" rtlCol="0">
              <a:spAutoFit/>
            </a:bodyPr>
            <a:lstStyle/>
            <a:p>
              <a:pPr algn="ctr"/>
              <a:r>
                <a:rPr lang="en-IN" b="1" dirty="0">
                  <a:solidFill>
                    <a:schemeClr val="bg1"/>
                  </a:solidFill>
                  <a:latin typeface="Arial" panose="020B0604020202020204" pitchFamily="34" charset="0"/>
                  <a:cs typeface="Arial" panose="020B0604020202020204" pitchFamily="34" charset="0"/>
                </a:rPr>
                <a:t>She is receiving Rs.2,50,000 p.a.</a:t>
              </a:r>
            </a:p>
          </p:txBody>
        </p:sp>
      </p:grpSp>
      <p:sp>
        <p:nvSpPr>
          <p:cNvPr id="15" name="TextBox 14">
            <a:extLst>
              <a:ext uri="{FF2B5EF4-FFF2-40B4-BE49-F238E27FC236}">
                <a16:creationId xmlns:a16="http://schemas.microsoft.com/office/drawing/2014/main" id="{FCFFA840-FB61-4A2B-9C05-17AFA38CEDB9}"/>
              </a:ext>
            </a:extLst>
          </p:cNvPr>
          <p:cNvSpPr txBox="1"/>
          <p:nvPr/>
        </p:nvSpPr>
        <p:spPr>
          <a:xfrm rot="19753690">
            <a:off x="261377" y="4715979"/>
            <a:ext cx="2516750" cy="830997"/>
          </a:xfrm>
          <a:prstGeom prst="rect">
            <a:avLst/>
          </a:prstGeom>
          <a:solidFill>
            <a:srgbClr val="C5FDC7"/>
          </a:solidFill>
          <a:ln>
            <a:solidFill>
              <a:schemeClr val="tx1"/>
            </a:solidFill>
          </a:ln>
        </p:spPr>
        <p:txBody>
          <a:bodyPr wrap="square" rtlCol="0">
            <a:spAutoFit/>
          </a:bodyPr>
          <a:lstStyle/>
          <a:p>
            <a:pPr algn="ctr"/>
            <a:r>
              <a:rPr lang="en-IN" sz="1600" b="1" dirty="0">
                <a:latin typeface="Arial" panose="020B0604020202020204" pitchFamily="34" charset="0"/>
                <a:cs typeface="Arial" panose="020B0604020202020204" pitchFamily="34" charset="0"/>
              </a:rPr>
              <a:t>I paid Rs.2,01,986 p.a. for 13 years for a Sum Assured of Rs.25 lakhs</a:t>
            </a:r>
          </a:p>
        </p:txBody>
      </p:sp>
      <p:pic>
        <p:nvPicPr>
          <p:cNvPr id="21" name="Picture 20">
            <a:extLst>
              <a:ext uri="{FF2B5EF4-FFF2-40B4-BE49-F238E27FC236}">
                <a16:creationId xmlns:a16="http://schemas.microsoft.com/office/drawing/2014/main" id="{8AC13FFC-7E83-4339-BBF7-ACC58D65D42B}"/>
              </a:ext>
            </a:extLst>
          </p:cNvPr>
          <p:cNvPicPr>
            <a:picLocks noChangeAspect="1"/>
          </p:cNvPicPr>
          <p:nvPr/>
        </p:nvPicPr>
        <p:blipFill rotWithShape="1">
          <a:blip r:embed="rId8">
            <a:extLst>
              <a:ext uri="{28A0092B-C50C-407E-A947-70E740481C1C}">
                <a14:useLocalDpi xmlns:a14="http://schemas.microsoft.com/office/drawing/2010/main" val="0"/>
              </a:ext>
            </a:extLst>
          </a:blip>
          <a:srcRect l="15442" r="35231"/>
          <a:stretch/>
        </p:blipFill>
        <p:spPr>
          <a:xfrm>
            <a:off x="3734507" y="4230337"/>
            <a:ext cx="2136611" cy="2186510"/>
          </a:xfrm>
          <a:prstGeom prst="rect">
            <a:avLst/>
          </a:prstGeom>
        </p:spPr>
      </p:pic>
      <p:pic>
        <p:nvPicPr>
          <p:cNvPr id="27" name="Picture 26">
            <a:extLst>
              <a:ext uri="{FF2B5EF4-FFF2-40B4-BE49-F238E27FC236}">
                <a16:creationId xmlns:a16="http://schemas.microsoft.com/office/drawing/2014/main" id="{D8ACCBEE-DF95-4966-A4FE-D537265F1451}"/>
              </a:ext>
            </a:extLst>
          </p:cNvPr>
          <p:cNvPicPr>
            <a:picLocks noChangeAspect="1"/>
          </p:cNvPicPr>
          <p:nvPr/>
        </p:nvPicPr>
        <p:blipFill rotWithShape="1">
          <a:blip r:embed="rId9">
            <a:extLst>
              <a:ext uri="{28A0092B-C50C-407E-A947-70E740481C1C}">
                <a14:useLocalDpi xmlns:a14="http://schemas.microsoft.com/office/drawing/2010/main" val="0"/>
              </a:ext>
            </a:extLst>
          </a:blip>
          <a:srcRect l="18781" t="2370" r="13860" b="-1"/>
          <a:stretch/>
        </p:blipFill>
        <p:spPr>
          <a:xfrm>
            <a:off x="7300877" y="222705"/>
            <a:ext cx="2221435" cy="2146516"/>
          </a:xfrm>
          <a:prstGeom prst="rect">
            <a:avLst/>
          </a:prstGeom>
        </p:spPr>
      </p:pic>
      <p:pic>
        <p:nvPicPr>
          <p:cNvPr id="32" name="Picture 31">
            <a:extLst>
              <a:ext uri="{FF2B5EF4-FFF2-40B4-BE49-F238E27FC236}">
                <a16:creationId xmlns:a16="http://schemas.microsoft.com/office/drawing/2014/main" id="{36CBCF41-06FB-4E46-A282-A571CA0C19A5}"/>
              </a:ext>
            </a:extLst>
          </p:cNvPr>
          <p:cNvPicPr>
            <a:picLocks noChangeAspect="1"/>
          </p:cNvPicPr>
          <p:nvPr/>
        </p:nvPicPr>
        <p:blipFill rotWithShape="1">
          <a:blip r:embed="rId10">
            <a:extLst>
              <a:ext uri="{28A0092B-C50C-407E-A947-70E740481C1C}">
                <a14:useLocalDpi xmlns:a14="http://schemas.microsoft.com/office/drawing/2010/main" val="0"/>
              </a:ext>
            </a:extLst>
          </a:blip>
          <a:srcRect l="26345" t="17062" r="20563" b="6083"/>
          <a:stretch/>
        </p:blipFill>
        <p:spPr>
          <a:xfrm>
            <a:off x="9676208" y="164730"/>
            <a:ext cx="2221435" cy="2364834"/>
          </a:xfrm>
          <a:prstGeom prst="rect">
            <a:avLst/>
          </a:prstGeom>
        </p:spPr>
      </p:pic>
      <p:grpSp>
        <p:nvGrpSpPr>
          <p:cNvPr id="49" name="Group 48">
            <a:extLst>
              <a:ext uri="{FF2B5EF4-FFF2-40B4-BE49-F238E27FC236}">
                <a16:creationId xmlns:a16="http://schemas.microsoft.com/office/drawing/2014/main" id="{FE52CDE1-8AE3-4E8C-AE35-4BB077AE5A7A}"/>
              </a:ext>
            </a:extLst>
          </p:cNvPr>
          <p:cNvGrpSpPr/>
          <p:nvPr/>
        </p:nvGrpSpPr>
        <p:grpSpPr>
          <a:xfrm>
            <a:off x="9183276" y="2087546"/>
            <a:ext cx="2682202" cy="1378289"/>
            <a:chOff x="9333758" y="1942998"/>
            <a:chExt cx="2682202" cy="1386942"/>
          </a:xfrm>
        </p:grpSpPr>
        <p:sp>
          <p:nvSpPr>
            <p:cNvPr id="35" name="Star: 32 Points 34">
              <a:extLst>
                <a:ext uri="{FF2B5EF4-FFF2-40B4-BE49-F238E27FC236}">
                  <a16:creationId xmlns:a16="http://schemas.microsoft.com/office/drawing/2014/main" id="{5ED90AF0-5D4C-4831-BF51-38611FFD778E}"/>
                </a:ext>
              </a:extLst>
            </p:cNvPr>
            <p:cNvSpPr/>
            <p:nvPr/>
          </p:nvSpPr>
          <p:spPr>
            <a:xfrm>
              <a:off x="9333758" y="1942998"/>
              <a:ext cx="2682202" cy="1386942"/>
            </a:xfrm>
            <a:prstGeom prst="star32">
              <a:avLst/>
            </a:prstGeom>
            <a:blipFill>
              <a:blip r:embed="rId11"/>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TextBox 35">
              <a:extLst>
                <a:ext uri="{FF2B5EF4-FFF2-40B4-BE49-F238E27FC236}">
                  <a16:creationId xmlns:a16="http://schemas.microsoft.com/office/drawing/2014/main" id="{39FECA00-BA73-49E4-BFD9-996F5A0E8A74}"/>
                </a:ext>
              </a:extLst>
            </p:cNvPr>
            <p:cNvSpPr txBox="1"/>
            <p:nvPr/>
          </p:nvSpPr>
          <p:spPr>
            <a:xfrm>
              <a:off x="9636073" y="2168476"/>
              <a:ext cx="2077572" cy="923330"/>
            </a:xfrm>
            <a:prstGeom prst="rect">
              <a:avLst/>
            </a:prstGeom>
            <a:noFill/>
          </p:spPr>
          <p:txBody>
            <a:bodyPr wrap="square" rtlCol="0">
              <a:spAutoFit/>
            </a:bodyPr>
            <a:lstStyle/>
            <a:p>
              <a:pPr algn="ctr"/>
              <a:r>
                <a:rPr lang="en-IN" b="1" dirty="0">
                  <a:latin typeface="Arial" panose="020B0604020202020204" pitchFamily="34" charset="0"/>
                  <a:cs typeface="Arial" panose="020B0604020202020204" pitchFamily="34" charset="0"/>
                </a:rPr>
                <a:t>I could put </a:t>
              </a:r>
            </a:p>
            <a:p>
              <a:pPr algn="ctr"/>
              <a:r>
                <a:rPr lang="en-IN" b="1" dirty="0">
                  <a:latin typeface="Arial" panose="020B0604020202020204" pitchFamily="34" charset="0"/>
                  <a:cs typeface="Arial" panose="020B0604020202020204" pitchFamily="34" charset="0"/>
                </a:rPr>
                <a:t>both the children in SCHOOL</a:t>
              </a:r>
            </a:p>
          </p:txBody>
        </p:sp>
      </p:grpSp>
      <p:pic>
        <p:nvPicPr>
          <p:cNvPr id="44" name="Picture 43">
            <a:extLst>
              <a:ext uri="{FF2B5EF4-FFF2-40B4-BE49-F238E27FC236}">
                <a16:creationId xmlns:a16="http://schemas.microsoft.com/office/drawing/2014/main" id="{19CB1EDF-A474-45F5-A513-CA9A60D8F096}"/>
              </a:ext>
            </a:extLst>
          </p:cNvPr>
          <p:cNvPicPr>
            <a:picLocks noChangeAspect="1"/>
          </p:cNvPicPr>
          <p:nvPr/>
        </p:nvPicPr>
        <p:blipFill rotWithShape="1">
          <a:blip r:embed="rId12">
            <a:extLst>
              <a:ext uri="{28A0092B-C50C-407E-A947-70E740481C1C}">
                <a14:useLocalDpi xmlns:a14="http://schemas.microsoft.com/office/drawing/2010/main" val="0"/>
              </a:ext>
            </a:extLst>
          </a:blip>
          <a:srcRect l="12933" r="20917"/>
          <a:stretch/>
        </p:blipFill>
        <p:spPr>
          <a:xfrm>
            <a:off x="6320883" y="3601619"/>
            <a:ext cx="2259653" cy="2277350"/>
          </a:xfrm>
          <a:prstGeom prst="rect">
            <a:avLst/>
          </a:prstGeom>
        </p:spPr>
      </p:pic>
      <p:sp>
        <p:nvSpPr>
          <p:cNvPr id="47" name="TextBox 46">
            <a:extLst>
              <a:ext uri="{FF2B5EF4-FFF2-40B4-BE49-F238E27FC236}">
                <a16:creationId xmlns:a16="http://schemas.microsoft.com/office/drawing/2014/main" id="{E9332A19-1D62-4260-A830-1FD3809D11FA}"/>
              </a:ext>
            </a:extLst>
          </p:cNvPr>
          <p:cNvSpPr txBox="1"/>
          <p:nvPr/>
        </p:nvSpPr>
        <p:spPr>
          <a:xfrm>
            <a:off x="5858856" y="5878807"/>
            <a:ext cx="3183706" cy="646331"/>
          </a:xfrm>
          <a:prstGeom prst="rect">
            <a:avLst/>
          </a:prstGeom>
          <a:solidFill>
            <a:srgbClr val="97FFBA"/>
          </a:solidFill>
          <a:ln>
            <a:solidFill>
              <a:schemeClr val="tx1"/>
            </a:solidFill>
          </a:ln>
        </p:spPr>
        <p:txBody>
          <a:bodyPr wrap="square" rtlCol="0">
            <a:spAutoFit/>
          </a:bodyPr>
          <a:lstStyle/>
          <a:p>
            <a:pPr algn="ctr"/>
            <a:r>
              <a:rPr lang="en-IN" b="1" dirty="0">
                <a:latin typeface="Arial" panose="020B0604020202020204" pitchFamily="34" charset="0"/>
                <a:cs typeface="Arial" panose="020B0604020202020204" pitchFamily="34" charset="0"/>
              </a:rPr>
              <a:t>It works as </a:t>
            </a:r>
            <a:r>
              <a:rPr lang="en-IN" b="1" dirty="0">
                <a:solidFill>
                  <a:srgbClr val="C00000"/>
                </a:solidFill>
                <a:latin typeface="Arial" panose="020B0604020202020204" pitchFamily="34" charset="0"/>
                <a:cs typeface="Arial" panose="020B0604020202020204" pitchFamily="34" charset="0"/>
              </a:rPr>
              <a:t>PENSION</a:t>
            </a:r>
          </a:p>
          <a:p>
            <a:pPr algn="ctr"/>
            <a:r>
              <a:rPr lang="en-IN" b="1" dirty="0">
                <a:latin typeface="Arial" panose="020B0604020202020204" pitchFamily="34" charset="0"/>
                <a:cs typeface="Arial" panose="020B0604020202020204" pitchFamily="34" charset="0"/>
              </a:rPr>
              <a:t>We live peaceful retired life</a:t>
            </a:r>
          </a:p>
        </p:txBody>
      </p:sp>
      <p:grpSp>
        <p:nvGrpSpPr>
          <p:cNvPr id="50" name="Group 49">
            <a:extLst>
              <a:ext uri="{FF2B5EF4-FFF2-40B4-BE49-F238E27FC236}">
                <a16:creationId xmlns:a16="http://schemas.microsoft.com/office/drawing/2014/main" id="{8861DCB5-38CC-460D-A9BA-EC45F907F961}"/>
              </a:ext>
            </a:extLst>
          </p:cNvPr>
          <p:cNvGrpSpPr/>
          <p:nvPr/>
        </p:nvGrpSpPr>
        <p:grpSpPr>
          <a:xfrm>
            <a:off x="8580536" y="4844898"/>
            <a:ext cx="3347383" cy="1569988"/>
            <a:chOff x="5644823" y="2141401"/>
            <a:chExt cx="3347383" cy="1569988"/>
          </a:xfrm>
        </p:grpSpPr>
        <p:sp>
          <p:nvSpPr>
            <p:cNvPr id="51" name="Star: 32 Points 50">
              <a:extLst>
                <a:ext uri="{FF2B5EF4-FFF2-40B4-BE49-F238E27FC236}">
                  <a16:creationId xmlns:a16="http://schemas.microsoft.com/office/drawing/2014/main" id="{7C5292B9-5701-41B3-8D06-B98D9BD8D32E}"/>
                </a:ext>
              </a:extLst>
            </p:cNvPr>
            <p:cNvSpPr/>
            <p:nvPr/>
          </p:nvSpPr>
          <p:spPr>
            <a:xfrm>
              <a:off x="5644823" y="2141401"/>
              <a:ext cx="3347383" cy="1569988"/>
            </a:xfrm>
            <a:prstGeom prst="star32">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2" name="TextBox 51">
              <a:extLst>
                <a:ext uri="{FF2B5EF4-FFF2-40B4-BE49-F238E27FC236}">
                  <a16:creationId xmlns:a16="http://schemas.microsoft.com/office/drawing/2014/main" id="{50123E9C-A2D6-4684-8F7A-61ECEC9ECA10}"/>
                </a:ext>
              </a:extLst>
            </p:cNvPr>
            <p:cNvSpPr txBox="1"/>
            <p:nvPr/>
          </p:nvSpPr>
          <p:spPr>
            <a:xfrm>
              <a:off x="6007426" y="2578112"/>
              <a:ext cx="2604281" cy="923330"/>
            </a:xfrm>
            <a:prstGeom prst="rect">
              <a:avLst/>
            </a:prstGeom>
            <a:noFill/>
          </p:spPr>
          <p:txBody>
            <a:bodyPr wrap="square" rtlCol="0">
              <a:spAutoFit/>
            </a:bodyPr>
            <a:lstStyle/>
            <a:p>
              <a:pPr algn="ctr"/>
              <a:r>
                <a:rPr lang="en-IN" b="1" dirty="0">
                  <a:latin typeface="Arial" panose="020B0604020202020204" pitchFamily="34" charset="0"/>
                  <a:cs typeface="Arial" panose="020B0604020202020204" pitchFamily="34" charset="0"/>
                </a:rPr>
                <a:t>Thanks Appa for your </a:t>
              </a:r>
              <a:r>
                <a:rPr lang="en-IN" b="1" dirty="0">
                  <a:solidFill>
                    <a:srgbClr val="C00000"/>
                  </a:solidFill>
                  <a:latin typeface="Arial" panose="020B0604020202020204" pitchFamily="34" charset="0"/>
                  <a:cs typeface="Arial" panose="020B0604020202020204" pitchFamily="34" charset="0"/>
                </a:rPr>
                <a:t>VISIONARY THOUGHT</a:t>
              </a:r>
            </a:p>
          </p:txBody>
        </p:sp>
      </p:grpSp>
      <p:sp>
        <p:nvSpPr>
          <p:cNvPr id="2" name="TextBox 1">
            <a:extLst>
              <a:ext uri="{FF2B5EF4-FFF2-40B4-BE49-F238E27FC236}">
                <a16:creationId xmlns:a16="http://schemas.microsoft.com/office/drawing/2014/main" id="{5B9C1AC7-57B8-4B4C-89A5-381BEFAB3B49}"/>
              </a:ext>
            </a:extLst>
          </p:cNvPr>
          <p:cNvSpPr txBox="1"/>
          <p:nvPr/>
        </p:nvSpPr>
        <p:spPr>
          <a:xfrm>
            <a:off x="3845569" y="972128"/>
            <a:ext cx="3847390" cy="523220"/>
          </a:xfrm>
          <a:prstGeom prst="rect">
            <a:avLst/>
          </a:prstGeom>
          <a:noFill/>
        </p:spPr>
        <p:txBody>
          <a:bodyPr wrap="square" rtlCol="0">
            <a:spAutoFit/>
          </a:bodyPr>
          <a:lstStyle/>
          <a:p>
            <a:r>
              <a:rPr lang="en-IN" sz="2800" dirty="0">
                <a:solidFill>
                  <a:srgbClr val="002060"/>
                </a:solidFill>
                <a:latin typeface="Haettenschweiler" panose="020B0706040902060204" pitchFamily="34" charset="0"/>
              </a:rPr>
              <a:t>Grandfather or Parents can gift</a:t>
            </a:r>
          </a:p>
        </p:txBody>
      </p:sp>
      <p:grpSp>
        <p:nvGrpSpPr>
          <p:cNvPr id="39" name="Group 38">
            <a:extLst>
              <a:ext uri="{FF2B5EF4-FFF2-40B4-BE49-F238E27FC236}">
                <a16:creationId xmlns:a16="http://schemas.microsoft.com/office/drawing/2014/main" id="{85CE7A8D-AD53-426E-8343-B64BE697C7EF}"/>
              </a:ext>
            </a:extLst>
          </p:cNvPr>
          <p:cNvGrpSpPr/>
          <p:nvPr/>
        </p:nvGrpSpPr>
        <p:grpSpPr>
          <a:xfrm>
            <a:off x="16096" y="293597"/>
            <a:ext cx="3699286" cy="1402024"/>
            <a:chOff x="35221" y="104253"/>
            <a:chExt cx="4474947" cy="2236262"/>
          </a:xfrm>
        </p:grpSpPr>
        <p:grpSp>
          <p:nvGrpSpPr>
            <p:cNvPr id="40" name="Group 39">
              <a:extLst>
                <a:ext uri="{FF2B5EF4-FFF2-40B4-BE49-F238E27FC236}">
                  <a16:creationId xmlns:a16="http://schemas.microsoft.com/office/drawing/2014/main" id="{F31950E8-586C-43CC-B5F1-E398E5FBFA9D}"/>
                </a:ext>
              </a:extLst>
            </p:cNvPr>
            <p:cNvGrpSpPr/>
            <p:nvPr/>
          </p:nvGrpSpPr>
          <p:grpSpPr>
            <a:xfrm>
              <a:off x="1357393" y="104253"/>
              <a:ext cx="3152775" cy="2236262"/>
              <a:chOff x="324130" y="167400"/>
              <a:chExt cx="3152775" cy="2236262"/>
            </a:xfrm>
          </p:grpSpPr>
          <p:pic>
            <p:nvPicPr>
              <p:cNvPr id="42" name="Picture 41">
                <a:extLst>
                  <a:ext uri="{FF2B5EF4-FFF2-40B4-BE49-F238E27FC236}">
                    <a16:creationId xmlns:a16="http://schemas.microsoft.com/office/drawing/2014/main" id="{912769BB-C233-41D9-9A8B-6A6B2677DE1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24130" y="689162"/>
                <a:ext cx="3152775" cy="1714500"/>
              </a:xfrm>
              <a:prstGeom prst="rect">
                <a:avLst/>
              </a:prstGeom>
            </p:spPr>
          </p:pic>
          <p:sp>
            <p:nvSpPr>
              <p:cNvPr id="43" name="TextBox 42">
                <a:extLst>
                  <a:ext uri="{FF2B5EF4-FFF2-40B4-BE49-F238E27FC236}">
                    <a16:creationId xmlns:a16="http://schemas.microsoft.com/office/drawing/2014/main" id="{AB4FC7F1-BE3B-43E0-8E0C-EE740D8FF9A9}"/>
                  </a:ext>
                </a:extLst>
              </p:cNvPr>
              <p:cNvSpPr txBox="1"/>
              <p:nvPr/>
            </p:nvSpPr>
            <p:spPr>
              <a:xfrm>
                <a:off x="1701917" y="167400"/>
                <a:ext cx="1705788" cy="638185"/>
              </a:xfrm>
              <a:prstGeom prst="rect">
                <a:avLst/>
              </a:prstGeom>
              <a:noFill/>
            </p:spPr>
            <p:txBody>
              <a:bodyPr wrap="square" rtlCol="0">
                <a:spAutoFit/>
              </a:bodyPr>
              <a:lstStyle/>
              <a:p>
                <a:r>
                  <a:rPr lang="en-IN" sz="2000" b="1" dirty="0">
                    <a:latin typeface="Arial" panose="020B0604020202020204" pitchFamily="34" charset="0"/>
                    <a:cs typeface="Arial" panose="020B0604020202020204" pitchFamily="34" charset="0"/>
                  </a:rPr>
                  <a:t>Table 871</a:t>
                </a:r>
              </a:p>
            </p:txBody>
          </p:sp>
        </p:grpSp>
        <p:pic>
          <p:nvPicPr>
            <p:cNvPr id="41" name="Picture 2">
              <a:extLst>
                <a:ext uri="{FF2B5EF4-FFF2-40B4-BE49-F238E27FC236}">
                  <a16:creationId xmlns:a16="http://schemas.microsoft.com/office/drawing/2014/main" id="{21988AE8-81E5-42C1-9B72-DBEFCEC759C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19722516">
              <a:off x="35221" y="514107"/>
              <a:ext cx="2345684" cy="84124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5" name="Group 44">
            <a:extLst>
              <a:ext uri="{FF2B5EF4-FFF2-40B4-BE49-F238E27FC236}">
                <a16:creationId xmlns:a16="http://schemas.microsoft.com/office/drawing/2014/main" id="{F7F2B074-3B81-4EB5-A07D-35F11C69C759}"/>
              </a:ext>
            </a:extLst>
          </p:cNvPr>
          <p:cNvGrpSpPr/>
          <p:nvPr/>
        </p:nvGrpSpPr>
        <p:grpSpPr>
          <a:xfrm>
            <a:off x="6692021" y="2069453"/>
            <a:ext cx="2761405" cy="1569988"/>
            <a:chOff x="6106849" y="2141401"/>
            <a:chExt cx="2761405" cy="1569988"/>
          </a:xfrm>
        </p:grpSpPr>
        <p:sp>
          <p:nvSpPr>
            <p:cNvPr id="30" name="Star: 32 Points 29">
              <a:extLst>
                <a:ext uri="{FF2B5EF4-FFF2-40B4-BE49-F238E27FC236}">
                  <a16:creationId xmlns:a16="http://schemas.microsoft.com/office/drawing/2014/main" id="{A467A875-3EB7-4B9E-A17E-098EFB359DB2}"/>
                </a:ext>
              </a:extLst>
            </p:cNvPr>
            <p:cNvSpPr/>
            <p:nvPr/>
          </p:nvSpPr>
          <p:spPr>
            <a:xfrm>
              <a:off x="6106849" y="2141401"/>
              <a:ext cx="2761405" cy="1569988"/>
            </a:xfrm>
            <a:prstGeom prst="star32">
              <a:avLst/>
            </a:prstGeom>
            <a:blipFill>
              <a:blip r:embed="rId15"/>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TextBox 30">
              <a:extLst>
                <a:ext uri="{FF2B5EF4-FFF2-40B4-BE49-F238E27FC236}">
                  <a16:creationId xmlns:a16="http://schemas.microsoft.com/office/drawing/2014/main" id="{EBA639A0-6817-49C8-AB1A-7BFC3E0502E3}"/>
                </a:ext>
              </a:extLst>
            </p:cNvPr>
            <p:cNvSpPr txBox="1"/>
            <p:nvPr/>
          </p:nvSpPr>
          <p:spPr>
            <a:xfrm>
              <a:off x="6448765" y="2447669"/>
              <a:ext cx="2077572" cy="923330"/>
            </a:xfrm>
            <a:prstGeom prst="rect">
              <a:avLst/>
            </a:prstGeom>
            <a:noFill/>
          </p:spPr>
          <p:txBody>
            <a:bodyPr wrap="square" rtlCol="0">
              <a:spAutoFit/>
            </a:bodyPr>
            <a:lstStyle/>
            <a:p>
              <a:pPr algn="ctr"/>
              <a:r>
                <a:rPr lang="en-IN" b="1" dirty="0">
                  <a:latin typeface="Arial" panose="020B0604020202020204" pitchFamily="34" charset="0"/>
                  <a:cs typeface="Arial" panose="020B0604020202020204" pitchFamily="34" charset="0"/>
                </a:rPr>
                <a:t>With ease </a:t>
              </a:r>
            </a:p>
            <a:p>
              <a:pPr algn="ctr"/>
              <a:r>
                <a:rPr lang="en-IN" b="1" dirty="0">
                  <a:latin typeface="Arial" panose="020B0604020202020204" pitchFamily="34" charset="0"/>
                  <a:cs typeface="Arial" panose="020B0604020202020204" pitchFamily="34" charset="0"/>
                </a:rPr>
                <a:t>I could finish my </a:t>
              </a:r>
              <a:r>
                <a:rPr lang="en-IN" b="1" dirty="0">
                  <a:solidFill>
                    <a:srgbClr val="C00000"/>
                  </a:solidFill>
                  <a:latin typeface="Arial" panose="020B0604020202020204" pitchFamily="34" charset="0"/>
                  <a:cs typeface="Arial" panose="020B0604020202020204" pitchFamily="34" charset="0"/>
                </a:rPr>
                <a:t>GRADUATION</a:t>
              </a:r>
            </a:p>
          </p:txBody>
        </p:sp>
      </p:grpSp>
      <p:pic>
        <p:nvPicPr>
          <p:cNvPr id="2050" name="Picture 2">
            <a:extLst>
              <a:ext uri="{FF2B5EF4-FFF2-40B4-BE49-F238E27FC236}">
                <a16:creationId xmlns:a16="http://schemas.microsoft.com/office/drawing/2014/main" id="{61FE990E-F517-4F32-A884-A3F7635C4FE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324238" y="214412"/>
            <a:ext cx="2767778" cy="58269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EFE574F8-FAC3-4895-ADB4-E8CBBCB0CBEF}"/>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877961" y="3506348"/>
            <a:ext cx="2612727" cy="75674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07270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3000" fill="hold"/>
                                        <p:tgtEl>
                                          <p:spTgt spid="39"/>
                                        </p:tgtEl>
                                        <p:attrNameLst>
                                          <p:attrName>ppt_w</p:attrName>
                                        </p:attrNameLst>
                                      </p:cBhvr>
                                      <p:tavLst>
                                        <p:tav tm="0">
                                          <p:val>
                                            <p:fltVal val="0"/>
                                          </p:val>
                                        </p:tav>
                                        <p:tav tm="100000">
                                          <p:val>
                                            <p:strVal val="#ppt_w"/>
                                          </p:val>
                                        </p:tav>
                                      </p:tavLst>
                                    </p:anim>
                                    <p:anim calcmode="lin" valueType="num">
                                      <p:cBhvr>
                                        <p:cTn id="8" dur="3000" fill="hold"/>
                                        <p:tgtEl>
                                          <p:spTgt spid="39"/>
                                        </p:tgtEl>
                                        <p:attrNameLst>
                                          <p:attrName>ppt_h</p:attrName>
                                        </p:attrNameLst>
                                      </p:cBhvr>
                                      <p:tavLst>
                                        <p:tav tm="0">
                                          <p:val>
                                            <p:fltVal val="0"/>
                                          </p:val>
                                        </p:tav>
                                        <p:tav tm="100000">
                                          <p:val>
                                            <p:strVal val="#ppt_h"/>
                                          </p:val>
                                        </p:tav>
                                      </p:tavLst>
                                    </p:anim>
                                    <p:animEffect transition="in" filter="fade">
                                      <p:cBhvr>
                                        <p:cTn id="9" dur="3000"/>
                                        <p:tgtEl>
                                          <p:spTgt spid="39"/>
                                        </p:tgtEl>
                                      </p:cBhvr>
                                    </p:animEffect>
                                  </p:childTnLst>
                                </p:cTn>
                              </p:par>
                            </p:childTnLst>
                          </p:cTn>
                        </p:par>
                        <p:par>
                          <p:cTn id="10" fill="hold">
                            <p:stCondLst>
                              <p:cond delay="3000"/>
                            </p:stCondLst>
                            <p:childTnLst>
                              <p:par>
                                <p:cTn id="11" presetID="6" presetClass="emph" presetSubtype="0" fill="hold" nodeType="afterEffect">
                                  <p:stCondLst>
                                    <p:cond delay="0"/>
                                  </p:stCondLst>
                                  <p:childTnLst>
                                    <p:animScale>
                                      <p:cBhvr>
                                        <p:cTn id="12" dur="2000" fill="hold"/>
                                        <p:tgtEl>
                                          <p:spTgt spid="2050"/>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p:cTn id="17" dur="2000" fill="hold"/>
                                        <p:tgtEl>
                                          <p:spTgt spid="1026"/>
                                        </p:tgtEl>
                                        <p:attrNameLst>
                                          <p:attrName>ppt_w</p:attrName>
                                        </p:attrNameLst>
                                      </p:cBhvr>
                                      <p:tavLst>
                                        <p:tav tm="0">
                                          <p:val>
                                            <p:fltVal val="0"/>
                                          </p:val>
                                        </p:tav>
                                        <p:tav tm="100000">
                                          <p:val>
                                            <p:strVal val="#ppt_w"/>
                                          </p:val>
                                        </p:tav>
                                      </p:tavLst>
                                    </p:anim>
                                    <p:anim calcmode="lin" valueType="num">
                                      <p:cBhvr>
                                        <p:cTn id="18" dur="2000" fill="hold"/>
                                        <p:tgtEl>
                                          <p:spTgt spid="1026"/>
                                        </p:tgtEl>
                                        <p:attrNameLst>
                                          <p:attrName>ppt_h</p:attrName>
                                        </p:attrNameLst>
                                      </p:cBhvr>
                                      <p:tavLst>
                                        <p:tav tm="0">
                                          <p:val>
                                            <p:fltVal val="0"/>
                                          </p:val>
                                        </p:tav>
                                        <p:tav tm="100000">
                                          <p:val>
                                            <p:strVal val="#ppt_h"/>
                                          </p:val>
                                        </p:tav>
                                      </p:tavLst>
                                    </p:anim>
                                    <p:animEffect transition="in" filter="fade">
                                      <p:cBhvr>
                                        <p:cTn id="19" dur="20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barn(inVertical)">
                                      <p:cBhvr>
                                        <p:cTn id="28" dur="50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barn(inVertical)">
                                      <p:cBhvr>
                                        <p:cTn id="33" dur="500"/>
                                        <p:tgtEl>
                                          <p:spTgt spid="7"/>
                                        </p:tgtEl>
                                      </p:cBhvr>
                                    </p:animEffect>
                                  </p:childTnLst>
                                </p:cTn>
                              </p:par>
                              <p:par>
                                <p:cTn id="34" presetID="16" presetClass="entr" presetSubtype="21"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arn(inVertical)">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barn(inVertical)">
                                      <p:cBhvr>
                                        <p:cTn id="41" dur="5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barn(inVertical)">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barn(inVertical)">
                                      <p:cBhvr>
                                        <p:cTn id="51" dur="500"/>
                                        <p:tgtEl>
                                          <p:spTgt spid="15"/>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nodeType="click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barn(inVertical)">
                                      <p:cBhvr>
                                        <p:cTn id="56" dur="500"/>
                                        <p:tgtEl>
                                          <p:spTgt spid="25"/>
                                        </p:tgtEl>
                                      </p:cBhvr>
                                    </p:animEffect>
                                  </p:childTnLst>
                                </p:cTn>
                              </p:par>
                              <p:par>
                                <p:cTn id="57" presetID="16" presetClass="entr" presetSubtype="21"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barn(inVertical)">
                                      <p:cBhvr>
                                        <p:cTn id="59" dur="500"/>
                                        <p:tgtEl>
                                          <p:spTgt spid="21"/>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nodeType="click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barn(inVertical)">
                                      <p:cBhvr>
                                        <p:cTn id="64" dur="500"/>
                                        <p:tgtEl>
                                          <p:spTgt spid="27"/>
                                        </p:tgtEl>
                                      </p:cBhvr>
                                    </p:animEffect>
                                  </p:childTnLst>
                                </p:cTn>
                              </p:par>
                              <p:par>
                                <p:cTn id="65" presetID="16" presetClass="entr" presetSubtype="21" fill="hold" nodeType="with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barn(inVertical)">
                                      <p:cBhvr>
                                        <p:cTn id="67" dur="500"/>
                                        <p:tgtEl>
                                          <p:spTgt spid="45"/>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barn(inVertical)">
                                      <p:cBhvr>
                                        <p:cTn id="72" dur="500"/>
                                        <p:tgtEl>
                                          <p:spTgt spid="32"/>
                                        </p:tgtEl>
                                      </p:cBhvr>
                                    </p:animEffect>
                                  </p:childTnLst>
                                </p:cTn>
                              </p:par>
                              <p:par>
                                <p:cTn id="73" presetID="16" presetClass="entr" presetSubtype="21" fill="hold" nodeType="with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barn(inVertical)">
                                      <p:cBhvr>
                                        <p:cTn id="75" dur="500"/>
                                        <p:tgtEl>
                                          <p:spTgt spid="49"/>
                                        </p:tgtEl>
                                      </p:cBhvr>
                                    </p:animEffect>
                                  </p:childTnLst>
                                </p:cTn>
                              </p:par>
                            </p:childTnLst>
                          </p:cTn>
                        </p:par>
                      </p:childTnLst>
                    </p:cTn>
                  </p:par>
                  <p:par>
                    <p:cTn id="76" fill="hold">
                      <p:stCondLst>
                        <p:cond delay="indefinite"/>
                      </p:stCondLst>
                      <p:childTnLst>
                        <p:par>
                          <p:cTn id="77" fill="hold">
                            <p:stCondLst>
                              <p:cond delay="0"/>
                            </p:stCondLst>
                            <p:childTnLst>
                              <p:par>
                                <p:cTn id="78" presetID="16" presetClass="entr" presetSubtype="21" fill="hold" nodeType="click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barn(inVertical)">
                                      <p:cBhvr>
                                        <p:cTn id="80" dur="500"/>
                                        <p:tgtEl>
                                          <p:spTgt spid="44"/>
                                        </p:tgtEl>
                                      </p:cBhvr>
                                    </p:animEffect>
                                  </p:childTnLst>
                                </p:cTn>
                              </p:par>
                              <p:par>
                                <p:cTn id="81" presetID="16" presetClass="entr" presetSubtype="21"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barn(inVertical)">
                                      <p:cBhvr>
                                        <p:cTn id="83" dur="500"/>
                                        <p:tgtEl>
                                          <p:spTgt spid="47"/>
                                        </p:tgtEl>
                                      </p:cBhvr>
                                    </p:animEffect>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nodeType="click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barn(inVertical)">
                                      <p:cBhvr>
                                        <p:cTn id="88" dur="500"/>
                                        <p:tgtEl>
                                          <p:spTgt spid="50"/>
                                        </p:tgtEl>
                                      </p:cBhvr>
                                    </p:animEffect>
                                  </p:childTnLst>
                                </p:cTn>
                              </p:par>
                              <p:par>
                                <p:cTn id="89" presetID="16" presetClass="entr" presetSubtype="21" fill="hold" nodeType="with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barn(inVertical)">
                                      <p:cBhvr>
                                        <p:cTn id="91" dur="500"/>
                                        <p:tgtEl>
                                          <p:spTgt spid="48"/>
                                        </p:tgtEl>
                                      </p:cBhvr>
                                    </p:animEffect>
                                  </p:childTnLst>
                                </p:cTn>
                              </p:par>
                            </p:childTnLst>
                          </p:cTn>
                        </p:par>
                      </p:childTnLst>
                    </p:cTn>
                  </p:par>
                  <p:par>
                    <p:cTn id="92" fill="hold">
                      <p:stCondLst>
                        <p:cond delay="indefinite"/>
                      </p:stCondLst>
                      <p:childTnLst>
                        <p:par>
                          <p:cTn id="93" fill="hold">
                            <p:stCondLst>
                              <p:cond delay="0"/>
                            </p:stCondLst>
                            <p:childTnLst>
                              <p:par>
                                <p:cTn id="94" presetID="26" presetClass="entr" presetSubtype="0" fill="hold" nodeType="clickEffect">
                                  <p:stCondLst>
                                    <p:cond delay="0"/>
                                  </p:stCondLst>
                                  <p:childTnLst>
                                    <p:set>
                                      <p:cBhvr>
                                        <p:cTn id="95" dur="1" fill="hold">
                                          <p:stCondLst>
                                            <p:cond delay="0"/>
                                          </p:stCondLst>
                                        </p:cTn>
                                        <p:tgtEl>
                                          <p:spTgt spid="2052"/>
                                        </p:tgtEl>
                                        <p:attrNameLst>
                                          <p:attrName>style.visibility</p:attrName>
                                        </p:attrNameLst>
                                      </p:cBhvr>
                                      <p:to>
                                        <p:strVal val="visible"/>
                                      </p:to>
                                    </p:set>
                                    <p:animEffect transition="in" filter="wipe(down)">
                                      <p:cBhvr>
                                        <p:cTn id="96" dur="580">
                                          <p:stCondLst>
                                            <p:cond delay="0"/>
                                          </p:stCondLst>
                                        </p:cTn>
                                        <p:tgtEl>
                                          <p:spTgt spid="2052"/>
                                        </p:tgtEl>
                                      </p:cBhvr>
                                    </p:animEffect>
                                    <p:anim calcmode="lin" valueType="num">
                                      <p:cBhvr>
                                        <p:cTn id="97" dur="1822" tmFilter="0,0; 0.14,0.36; 0.43,0.73; 0.71,0.91; 1.0,1.0">
                                          <p:stCondLst>
                                            <p:cond delay="0"/>
                                          </p:stCondLst>
                                        </p:cTn>
                                        <p:tgtEl>
                                          <p:spTgt spid="2052"/>
                                        </p:tgtEl>
                                        <p:attrNameLst>
                                          <p:attrName>ppt_x</p:attrName>
                                        </p:attrNameLst>
                                      </p:cBhvr>
                                      <p:tavLst>
                                        <p:tav tm="0">
                                          <p:val>
                                            <p:strVal val="#ppt_x-0.25"/>
                                          </p:val>
                                        </p:tav>
                                        <p:tav tm="100000">
                                          <p:val>
                                            <p:strVal val="#ppt_x"/>
                                          </p:val>
                                        </p:tav>
                                      </p:tavLst>
                                    </p:anim>
                                    <p:anim calcmode="lin" valueType="num">
                                      <p:cBhvr>
                                        <p:cTn id="98" dur="664" tmFilter="0.0,0.0; 0.25,0.07; 0.50,0.2; 0.75,0.467; 1.0,1.0">
                                          <p:stCondLst>
                                            <p:cond delay="0"/>
                                          </p:stCondLst>
                                        </p:cTn>
                                        <p:tgtEl>
                                          <p:spTgt spid="2052"/>
                                        </p:tgtEl>
                                        <p:attrNameLst>
                                          <p:attrName>ppt_y</p:attrName>
                                        </p:attrNameLst>
                                      </p:cBhvr>
                                      <p:tavLst>
                                        <p:tav tm="0" fmla="#ppt_y-sin(pi*$)/3">
                                          <p:val>
                                            <p:fltVal val="0.5"/>
                                          </p:val>
                                        </p:tav>
                                        <p:tav tm="100000">
                                          <p:val>
                                            <p:fltVal val="1"/>
                                          </p:val>
                                        </p:tav>
                                      </p:tavLst>
                                    </p:anim>
                                    <p:anim calcmode="lin" valueType="num">
                                      <p:cBhvr>
                                        <p:cTn id="99" dur="664" tmFilter="0, 0; 0.125,0.2665; 0.25,0.4; 0.375,0.465; 0.5,0.5;  0.625,0.535; 0.75,0.6; 0.875,0.7335; 1,1">
                                          <p:stCondLst>
                                            <p:cond delay="664"/>
                                          </p:stCondLst>
                                        </p:cTn>
                                        <p:tgtEl>
                                          <p:spTgt spid="2052"/>
                                        </p:tgtEl>
                                        <p:attrNameLst>
                                          <p:attrName>ppt_y</p:attrName>
                                        </p:attrNameLst>
                                      </p:cBhvr>
                                      <p:tavLst>
                                        <p:tav tm="0" fmla="#ppt_y-sin(pi*$)/9">
                                          <p:val>
                                            <p:fltVal val="0"/>
                                          </p:val>
                                        </p:tav>
                                        <p:tav tm="100000">
                                          <p:val>
                                            <p:fltVal val="1"/>
                                          </p:val>
                                        </p:tav>
                                      </p:tavLst>
                                    </p:anim>
                                    <p:anim calcmode="lin" valueType="num">
                                      <p:cBhvr>
                                        <p:cTn id="100" dur="332" tmFilter="0, 0; 0.125,0.2665; 0.25,0.4; 0.375,0.465; 0.5,0.5;  0.625,0.535; 0.75,0.6; 0.875,0.7335; 1,1">
                                          <p:stCondLst>
                                            <p:cond delay="1324"/>
                                          </p:stCondLst>
                                        </p:cTn>
                                        <p:tgtEl>
                                          <p:spTgt spid="2052"/>
                                        </p:tgtEl>
                                        <p:attrNameLst>
                                          <p:attrName>ppt_y</p:attrName>
                                        </p:attrNameLst>
                                      </p:cBhvr>
                                      <p:tavLst>
                                        <p:tav tm="0" fmla="#ppt_y-sin(pi*$)/27">
                                          <p:val>
                                            <p:fltVal val="0"/>
                                          </p:val>
                                        </p:tav>
                                        <p:tav tm="100000">
                                          <p:val>
                                            <p:fltVal val="1"/>
                                          </p:val>
                                        </p:tav>
                                      </p:tavLst>
                                    </p:anim>
                                    <p:anim calcmode="lin" valueType="num">
                                      <p:cBhvr>
                                        <p:cTn id="101" dur="164" tmFilter="0, 0; 0.125,0.2665; 0.25,0.4; 0.375,0.465; 0.5,0.5;  0.625,0.535; 0.75,0.6; 0.875,0.7335; 1,1">
                                          <p:stCondLst>
                                            <p:cond delay="1656"/>
                                          </p:stCondLst>
                                        </p:cTn>
                                        <p:tgtEl>
                                          <p:spTgt spid="2052"/>
                                        </p:tgtEl>
                                        <p:attrNameLst>
                                          <p:attrName>ppt_y</p:attrName>
                                        </p:attrNameLst>
                                      </p:cBhvr>
                                      <p:tavLst>
                                        <p:tav tm="0" fmla="#ppt_y-sin(pi*$)/81">
                                          <p:val>
                                            <p:fltVal val="0"/>
                                          </p:val>
                                        </p:tav>
                                        <p:tav tm="100000">
                                          <p:val>
                                            <p:fltVal val="1"/>
                                          </p:val>
                                        </p:tav>
                                      </p:tavLst>
                                    </p:anim>
                                    <p:animScale>
                                      <p:cBhvr>
                                        <p:cTn id="102" dur="26">
                                          <p:stCondLst>
                                            <p:cond delay="650"/>
                                          </p:stCondLst>
                                        </p:cTn>
                                        <p:tgtEl>
                                          <p:spTgt spid="2052"/>
                                        </p:tgtEl>
                                      </p:cBhvr>
                                      <p:to x="100000" y="60000"/>
                                    </p:animScale>
                                    <p:animScale>
                                      <p:cBhvr>
                                        <p:cTn id="103" dur="166" decel="50000">
                                          <p:stCondLst>
                                            <p:cond delay="676"/>
                                          </p:stCondLst>
                                        </p:cTn>
                                        <p:tgtEl>
                                          <p:spTgt spid="2052"/>
                                        </p:tgtEl>
                                      </p:cBhvr>
                                      <p:to x="100000" y="100000"/>
                                    </p:animScale>
                                    <p:animScale>
                                      <p:cBhvr>
                                        <p:cTn id="104" dur="26">
                                          <p:stCondLst>
                                            <p:cond delay="1312"/>
                                          </p:stCondLst>
                                        </p:cTn>
                                        <p:tgtEl>
                                          <p:spTgt spid="2052"/>
                                        </p:tgtEl>
                                      </p:cBhvr>
                                      <p:to x="100000" y="80000"/>
                                    </p:animScale>
                                    <p:animScale>
                                      <p:cBhvr>
                                        <p:cTn id="105" dur="166" decel="50000">
                                          <p:stCondLst>
                                            <p:cond delay="1338"/>
                                          </p:stCondLst>
                                        </p:cTn>
                                        <p:tgtEl>
                                          <p:spTgt spid="2052"/>
                                        </p:tgtEl>
                                      </p:cBhvr>
                                      <p:to x="100000" y="100000"/>
                                    </p:animScale>
                                    <p:animScale>
                                      <p:cBhvr>
                                        <p:cTn id="106" dur="26">
                                          <p:stCondLst>
                                            <p:cond delay="1642"/>
                                          </p:stCondLst>
                                        </p:cTn>
                                        <p:tgtEl>
                                          <p:spTgt spid="2052"/>
                                        </p:tgtEl>
                                      </p:cBhvr>
                                      <p:to x="100000" y="90000"/>
                                    </p:animScale>
                                    <p:animScale>
                                      <p:cBhvr>
                                        <p:cTn id="107" dur="166" decel="50000">
                                          <p:stCondLst>
                                            <p:cond delay="1668"/>
                                          </p:stCondLst>
                                        </p:cTn>
                                        <p:tgtEl>
                                          <p:spTgt spid="2052"/>
                                        </p:tgtEl>
                                      </p:cBhvr>
                                      <p:to x="100000" y="100000"/>
                                    </p:animScale>
                                    <p:animScale>
                                      <p:cBhvr>
                                        <p:cTn id="108" dur="26">
                                          <p:stCondLst>
                                            <p:cond delay="1808"/>
                                          </p:stCondLst>
                                        </p:cTn>
                                        <p:tgtEl>
                                          <p:spTgt spid="2052"/>
                                        </p:tgtEl>
                                      </p:cBhvr>
                                      <p:to x="100000" y="95000"/>
                                    </p:animScale>
                                    <p:animScale>
                                      <p:cBhvr>
                                        <p:cTn id="109" dur="166" decel="50000">
                                          <p:stCondLst>
                                            <p:cond delay="1834"/>
                                          </p:stCondLst>
                                        </p:cTn>
                                        <p:tgtEl>
                                          <p:spTgt spid="205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7" grpId="0" animBg="1"/>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74310E-177A-42F3-9D8D-E5E65D55DCB2}"/>
              </a:ext>
            </a:extLst>
          </p:cNvPr>
          <p:cNvSpPr txBox="1"/>
          <p:nvPr/>
        </p:nvSpPr>
        <p:spPr>
          <a:xfrm>
            <a:off x="3298886" y="240214"/>
            <a:ext cx="3933579" cy="523220"/>
          </a:xfrm>
          <a:prstGeom prst="rect">
            <a:avLst/>
          </a:prstGeom>
          <a:noFill/>
        </p:spPr>
        <p:txBody>
          <a:bodyPr wrap="square" rtlCol="0">
            <a:spAutoFit/>
          </a:bodyPr>
          <a:lstStyle/>
          <a:p>
            <a:r>
              <a:rPr lang="en-IN" sz="2800" b="1" dirty="0">
                <a:solidFill>
                  <a:srgbClr val="C00000"/>
                </a:solidFill>
                <a:latin typeface="Arial Black" panose="020B0A04020102020204" pitchFamily="34" charset="0"/>
              </a:rPr>
              <a:t>LIC’s Jeevan Utsav</a:t>
            </a:r>
          </a:p>
        </p:txBody>
      </p:sp>
      <p:sp>
        <p:nvSpPr>
          <p:cNvPr id="5" name="TextBox 4">
            <a:extLst>
              <a:ext uri="{FF2B5EF4-FFF2-40B4-BE49-F238E27FC236}">
                <a16:creationId xmlns:a16="http://schemas.microsoft.com/office/drawing/2014/main" id="{D9DB047D-96FC-43EB-98D2-A8C5B6FE8A38}"/>
              </a:ext>
            </a:extLst>
          </p:cNvPr>
          <p:cNvSpPr txBox="1"/>
          <p:nvPr/>
        </p:nvSpPr>
        <p:spPr>
          <a:xfrm>
            <a:off x="7285676" y="359296"/>
            <a:ext cx="1560064" cy="400110"/>
          </a:xfrm>
          <a:prstGeom prst="rect">
            <a:avLst/>
          </a:prstGeom>
          <a:noFill/>
        </p:spPr>
        <p:txBody>
          <a:bodyPr wrap="square" rtlCol="0">
            <a:spAutoFit/>
          </a:bodyPr>
          <a:lstStyle/>
          <a:p>
            <a:r>
              <a:rPr lang="en-IN" sz="2000" b="1" dirty="0">
                <a:solidFill>
                  <a:srgbClr val="002060"/>
                </a:solidFill>
                <a:latin typeface="Lucida Sans Unicode" panose="020B0602030504020204" pitchFamily="34" charset="0"/>
                <a:cs typeface="Lucida Sans Unicode" panose="020B0602030504020204" pitchFamily="34" charset="0"/>
              </a:rPr>
              <a:t>Illustration</a:t>
            </a:r>
          </a:p>
        </p:txBody>
      </p:sp>
      <p:sp>
        <p:nvSpPr>
          <p:cNvPr id="6" name="TextBox 5">
            <a:extLst>
              <a:ext uri="{FF2B5EF4-FFF2-40B4-BE49-F238E27FC236}">
                <a16:creationId xmlns:a16="http://schemas.microsoft.com/office/drawing/2014/main" id="{8DCDD730-55F5-47E0-8BE8-455D8F72BFD3}"/>
              </a:ext>
            </a:extLst>
          </p:cNvPr>
          <p:cNvSpPr txBox="1"/>
          <p:nvPr/>
        </p:nvSpPr>
        <p:spPr>
          <a:xfrm>
            <a:off x="2734834" y="752736"/>
            <a:ext cx="6375627" cy="338554"/>
          </a:xfrm>
          <a:prstGeom prst="rect">
            <a:avLst/>
          </a:prstGeom>
          <a:noFill/>
        </p:spPr>
        <p:txBody>
          <a:bodyPr wrap="square" rtlCol="0">
            <a:spAutoFit/>
          </a:bodyPr>
          <a:lstStyle/>
          <a:p>
            <a:pPr algn="ctr"/>
            <a:r>
              <a:rPr lang="en-IN" sz="1600" b="1" dirty="0">
                <a:solidFill>
                  <a:srgbClr val="002060"/>
                </a:solidFill>
                <a:latin typeface="Arial" panose="020B0604020202020204" pitchFamily="34" charset="0"/>
                <a:cs typeface="Arial" panose="020B0604020202020204" pitchFamily="34" charset="0"/>
              </a:rPr>
              <a:t>Age – 35 years ; PPT – 13 years ; SA – 25 </a:t>
            </a:r>
            <a:r>
              <a:rPr lang="en-IN" sz="1600" b="1" dirty="0" err="1">
                <a:solidFill>
                  <a:srgbClr val="002060"/>
                </a:solidFill>
                <a:latin typeface="Arial" panose="020B0604020202020204" pitchFamily="34" charset="0"/>
                <a:cs typeface="Arial" panose="020B0604020202020204" pitchFamily="34" charset="0"/>
              </a:rPr>
              <a:t>lks</a:t>
            </a:r>
            <a:r>
              <a:rPr lang="en-IN" sz="1600" b="1" dirty="0">
                <a:solidFill>
                  <a:srgbClr val="002060"/>
                </a:solidFill>
                <a:latin typeface="Arial" panose="020B0604020202020204" pitchFamily="34" charset="0"/>
                <a:cs typeface="Arial" panose="020B0604020202020204" pitchFamily="34" charset="0"/>
              </a:rPr>
              <a:t> ; </a:t>
            </a:r>
            <a:r>
              <a:rPr lang="en-IN" sz="1600" b="1" dirty="0">
                <a:solidFill>
                  <a:srgbClr val="C00000"/>
                </a:solidFill>
                <a:latin typeface="Arial" panose="020B0604020202020204" pitchFamily="34" charset="0"/>
                <a:cs typeface="Arial" panose="020B0604020202020204" pitchFamily="34" charset="0"/>
              </a:rPr>
              <a:t>Yearly – 2,03,514</a:t>
            </a:r>
          </a:p>
        </p:txBody>
      </p:sp>
      <p:pic>
        <p:nvPicPr>
          <p:cNvPr id="8" name="Picture 7">
            <a:extLst>
              <a:ext uri="{FF2B5EF4-FFF2-40B4-BE49-F238E27FC236}">
                <a16:creationId xmlns:a16="http://schemas.microsoft.com/office/drawing/2014/main" id="{64793602-6C74-464A-972D-FED62AACE1FD}"/>
              </a:ext>
            </a:extLst>
          </p:cNvPr>
          <p:cNvPicPr>
            <a:picLocks noChangeAspect="1"/>
          </p:cNvPicPr>
          <p:nvPr/>
        </p:nvPicPr>
        <p:blipFill rotWithShape="1">
          <a:blip r:embed="rId3">
            <a:extLst>
              <a:ext uri="{28A0092B-C50C-407E-A947-70E740481C1C}">
                <a14:useLocalDpi xmlns:a14="http://schemas.microsoft.com/office/drawing/2010/main" val="0"/>
              </a:ext>
            </a:extLst>
          </a:blip>
          <a:srcRect l="39719" r="2"/>
          <a:stretch/>
        </p:blipFill>
        <p:spPr>
          <a:xfrm>
            <a:off x="1345816" y="1166748"/>
            <a:ext cx="1476972" cy="1315815"/>
          </a:xfrm>
          <a:prstGeom prst="rect">
            <a:avLst/>
          </a:prstGeom>
        </p:spPr>
      </p:pic>
      <p:pic>
        <p:nvPicPr>
          <p:cNvPr id="1026" name="Picture 2">
            <a:extLst>
              <a:ext uri="{FF2B5EF4-FFF2-40B4-BE49-F238E27FC236}">
                <a16:creationId xmlns:a16="http://schemas.microsoft.com/office/drawing/2014/main" id="{F7B7B3DD-8EC6-43B9-84F7-4CC4DB6939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8390" y="1969645"/>
            <a:ext cx="5731380" cy="5900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F0E2FBE-E28F-4B91-BE73-BBF0E485BF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4767" y="1461661"/>
            <a:ext cx="5852608" cy="72236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46DDE424-67A1-43C7-9225-96AC601BFA13}"/>
              </a:ext>
            </a:extLst>
          </p:cNvPr>
          <p:cNvPicPr>
            <a:picLocks noChangeAspect="1"/>
          </p:cNvPicPr>
          <p:nvPr/>
        </p:nvPicPr>
        <p:blipFill rotWithShape="1">
          <a:blip r:embed="rId6">
            <a:extLst>
              <a:ext uri="{28A0092B-C50C-407E-A947-70E740481C1C}">
                <a14:useLocalDpi xmlns:a14="http://schemas.microsoft.com/office/drawing/2010/main" val="0"/>
              </a:ext>
            </a:extLst>
          </a:blip>
          <a:srcRect l="5687" t="4148" r="9254" b="7352"/>
          <a:stretch/>
        </p:blipFill>
        <p:spPr>
          <a:xfrm rot="21055555">
            <a:off x="280136" y="4689666"/>
            <a:ext cx="2352028" cy="1802468"/>
          </a:xfrm>
          <a:prstGeom prst="rect">
            <a:avLst/>
          </a:prstGeom>
        </p:spPr>
      </p:pic>
      <p:pic>
        <p:nvPicPr>
          <p:cNvPr id="1042" name="Picture 18">
            <a:extLst>
              <a:ext uri="{FF2B5EF4-FFF2-40B4-BE49-F238E27FC236}">
                <a16:creationId xmlns:a16="http://schemas.microsoft.com/office/drawing/2014/main" id="{9B42E508-F340-4D51-BC0F-30514AD3179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31310" y="4692944"/>
            <a:ext cx="5649309" cy="830997"/>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a:extLst>
              <a:ext uri="{FF2B5EF4-FFF2-40B4-BE49-F238E27FC236}">
                <a16:creationId xmlns:a16="http://schemas.microsoft.com/office/drawing/2014/main" id="{75C72BC0-063E-4C19-B78D-A557136AA7C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2640" y="5260497"/>
            <a:ext cx="5665912" cy="782819"/>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a:extLst>
              <a:ext uri="{FF2B5EF4-FFF2-40B4-BE49-F238E27FC236}">
                <a16:creationId xmlns:a16="http://schemas.microsoft.com/office/drawing/2014/main" id="{58964D76-7C4E-4E06-BFD1-2B64950A2B6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0023" y="2658053"/>
            <a:ext cx="6094325" cy="663574"/>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a:extLst>
              <a:ext uri="{FF2B5EF4-FFF2-40B4-BE49-F238E27FC236}">
                <a16:creationId xmlns:a16="http://schemas.microsoft.com/office/drawing/2014/main" id="{8B65808C-A334-46FA-9402-5496F1C3524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81010" y="3526013"/>
            <a:ext cx="6193338" cy="532596"/>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a:extLst>
              <a:ext uri="{FF2B5EF4-FFF2-40B4-BE49-F238E27FC236}">
                <a16:creationId xmlns:a16="http://schemas.microsoft.com/office/drawing/2014/main" id="{2DC86C57-5B80-4D2C-8A27-3EB64A3AF1B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66551" y="3952439"/>
            <a:ext cx="5968870" cy="556394"/>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a:extLst>
              <a:ext uri="{FF2B5EF4-FFF2-40B4-BE49-F238E27FC236}">
                <a16:creationId xmlns:a16="http://schemas.microsoft.com/office/drawing/2014/main" id="{AD84FF4B-E680-4CB0-8062-DDD51A48192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15028" y="3086298"/>
            <a:ext cx="6193338" cy="64242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9397A444-86B5-41CD-8D73-52AF67F540F8}"/>
              </a:ext>
            </a:extLst>
          </p:cNvPr>
          <p:cNvGrpSpPr/>
          <p:nvPr/>
        </p:nvGrpSpPr>
        <p:grpSpPr>
          <a:xfrm>
            <a:off x="208896" y="2898422"/>
            <a:ext cx="2017905" cy="1467315"/>
            <a:chOff x="26213" y="2999150"/>
            <a:chExt cx="2017905" cy="1588802"/>
          </a:xfrm>
        </p:grpSpPr>
        <p:pic>
          <p:nvPicPr>
            <p:cNvPr id="18" name="Picture 17">
              <a:extLst>
                <a:ext uri="{FF2B5EF4-FFF2-40B4-BE49-F238E27FC236}">
                  <a16:creationId xmlns:a16="http://schemas.microsoft.com/office/drawing/2014/main" id="{6FD916FD-A16B-4BFF-9384-11DA9042252B}"/>
                </a:ext>
              </a:extLst>
            </p:cNvPr>
            <p:cNvPicPr>
              <a:picLocks noChangeAspect="1"/>
            </p:cNvPicPr>
            <p:nvPr/>
          </p:nvPicPr>
          <p:blipFill rotWithShape="1">
            <a:blip r:embed="rId13">
              <a:extLst>
                <a:ext uri="{28A0092B-C50C-407E-A947-70E740481C1C}">
                  <a14:useLocalDpi xmlns:a14="http://schemas.microsoft.com/office/drawing/2010/main" val="0"/>
                </a:ext>
              </a:extLst>
            </a:blip>
            <a:srcRect l="11479" r="11905"/>
            <a:stretch/>
          </p:blipFill>
          <p:spPr>
            <a:xfrm>
              <a:off x="26213" y="2999150"/>
              <a:ext cx="2017905" cy="1588802"/>
            </a:xfrm>
            <a:prstGeom prst="rect">
              <a:avLst/>
            </a:prstGeom>
          </p:spPr>
        </p:pic>
        <p:sp>
          <p:nvSpPr>
            <p:cNvPr id="19" name="TextBox 18">
              <a:extLst>
                <a:ext uri="{FF2B5EF4-FFF2-40B4-BE49-F238E27FC236}">
                  <a16:creationId xmlns:a16="http://schemas.microsoft.com/office/drawing/2014/main" id="{B45256BB-9CA4-4BA7-B1CE-C011BAB6E93F}"/>
                </a:ext>
              </a:extLst>
            </p:cNvPr>
            <p:cNvSpPr txBox="1"/>
            <p:nvPr/>
          </p:nvSpPr>
          <p:spPr>
            <a:xfrm>
              <a:off x="885971" y="3832191"/>
              <a:ext cx="962822" cy="738664"/>
            </a:xfrm>
            <a:prstGeom prst="rect">
              <a:avLst/>
            </a:prstGeom>
            <a:noFill/>
          </p:spPr>
          <p:txBody>
            <a:bodyPr wrap="square" rtlCol="0">
              <a:spAutoFit/>
            </a:bodyPr>
            <a:lstStyle/>
            <a:p>
              <a:pPr algn="ctr"/>
              <a:r>
                <a:rPr lang="en-IN" sz="1400" b="1" dirty="0">
                  <a:solidFill>
                    <a:schemeClr val="bg1"/>
                  </a:solidFill>
                  <a:latin typeface="Arial Black" panose="020B0A04020102020204" pitchFamily="34" charset="0"/>
                </a:rPr>
                <a:t>Regular Income Benefit</a:t>
              </a:r>
            </a:p>
          </p:txBody>
        </p:sp>
      </p:grpSp>
      <p:sp>
        <p:nvSpPr>
          <p:cNvPr id="21" name="TextBox 20">
            <a:extLst>
              <a:ext uri="{FF2B5EF4-FFF2-40B4-BE49-F238E27FC236}">
                <a16:creationId xmlns:a16="http://schemas.microsoft.com/office/drawing/2014/main" id="{13ED45F2-D38D-4EA9-8BC4-A56C18153035}"/>
              </a:ext>
            </a:extLst>
          </p:cNvPr>
          <p:cNvSpPr txBox="1"/>
          <p:nvPr/>
        </p:nvSpPr>
        <p:spPr>
          <a:xfrm>
            <a:off x="7602452" y="5939039"/>
            <a:ext cx="4166056" cy="338554"/>
          </a:xfrm>
          <a:prstGeom prst="rect">
            <a:avLst/>
          </a:prstGeom>
          <a:noFill/>
        </p:spPr>
        <p:txBody>
          <a:bodyPr wrap="square" rtlCol="0">
            <a:spAutoFit/>
          </a:bodyPr>
          <a:lstStyle/>
          <a:p>
            <a:pPr algn="ctr"/>
            <a:r>
              <a:rPr lang="en-IN" sz="1600" dirty="0">
                <a:solidFill>
                  <a:srgbClr val="002060"/>
                </a:solidFill>
                <a:latin typeface="Britannic Bold" panose="020B0903060703020204" pitchFamily="34" charset="0"/>
              </a:rPr>
              <a:t>No maturity and hence no maturity value</a:t>
            </a:r>
          </a:p>
        </p:txBody>
      </p:sp>
      <p:grpSp>
        <p:nvGrpSpPr>
          <p:cNvPr id="29" name="Group 28">
            <a:extLst>
              <a:ext uri="{FF2B5EF4-FFF2-40B4-BE49-F238E27FC236}">
                <a16:creationId xmlns:a16="http://schemas.microsoft.com/office/drawing/2014/main" id="{48F0177D-783C-4256-8DAA-73FD27B6968F}"/>
              </a:ext>
            </a:extLst>
          </p:cNvPr>
          <p:cNvGrpSpPr/>
          <p:nvPr/>
        </p:nvGrpSpPr>
        <p:grpSpPr>
          <a:xfrm rot="991312">
            <a:off x="9195512" y="380416"/>
            <a:ext cx="2704548" cy="1178821"/>
            <a:chOff x="9197789" y="1057639"/>
            <a:chExt cx="2704548" cy="1178821"/>
          </a:xfrm>
        </p:grpSpPr>
        <p:sp>
          <p:nvSpPr>
            <p:cNvPr id="27" name="Star: 32 Points 26">
              <a:extLst>
                <a:ext uri="{FF2B5EF4-FFF2-40B4-BE49-F238E27FC236}">
                  <a16:creationId xmlns:a16="http://schemas.microsoft.com/office/drawing/2014/main" id="{A06A7690-5DF2-466B-B591-68387DE7E50E}"/>
                </a:ext>
              </a:extLst>
            </p:cNvPr>
            <p:cNvSpPr/>
            <p:nvPr/>
          </p:nvSpPr>
          <p:spPr>
            <a:xfrm>
              <a:off x="9197789" y="1057639"/>
              <a:ext cx="2704548" cy="1178821"/>
            </a:xfrm>
            <a:prstGeom prst="star32">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8" name="TextBox 27">
              <a:extLst>
                <a:ext uri="{FF2B5EF4-FFF2-40B4-BE49-F238E27FC236}">
                  <a16:creationId xmlns:a16="http://schemas.microsoft.com/office/drawing/2014/main" id="{9367BAE2-FCEA-462D-9716-AB5CE6A37955}"/>
                </a:ext>
              </a:extLst>
            </p:cNvPr>
            <p:cNvSpPr txBox="1"/>
            <p:nvPr/>
          </p:nvSpPr>
          <p:spPr>
            <a:xfrm>
              <a:off x="9671263" y="1318633"/>
              <a:ext cx="1903498" cy="707886"/>
            </a:xfrm>
            <a:prstGeom prst="rect">
              <a:avLst/>
            </a:prstGeom>
            <a:noFill/>
          </p:spPr>
          <p:txBody>
            <a:bodyPr wrap="square" rtlCol="0">
              <a:spAutoFit/>
            </a:bodyPr>
            <a:lstStyle/>
            <a:p>
              <a:pPr algn="ctr"/>
              <a:r>
                <a:rPr lang="en-IN" sz="2000" dirty="0">
                  <a:solidFill>
                    <a:schemeClr val="bg1"/>
                  </a:solidFill>
                  <a:latin typeface="Arial" panose="020B0604020202020204" pitchFamily="34" charset="0"/>
                  <a:cs typeface="Arial" panose="020B0604020202020204" pitchFamily="34" charset="0"/>
                </a:rPr>
                <a:t>P.P.T. available 5 to 16 years</a:t>
              </a:r>
            </a:p>
          </p:txBody>
        </p:sp>
      </p:grpSp>
      <p:grpSp>
        <p:nvGrpSpPr>
          <p:cNvPr id="58" name="Group 57">
            <a:extLst>
              <a:ext uri="{FF2B5EF4-FFF2-40B4-BE49-F238E27FC236}">
                <a16:creationId xmlns:a16="http://schemas.microsoft.com/office/drawing/2014/main" id="{28AAF660-9C78-42E6-985C-E92C2D49EC2A}"/>
              </a:ext>
            </a:extLst>
          </p:cNvPr>
          <p:cNvGrpSpPr/>
          <p:nvPr/>
        </p:nvGrpSpPr>
        <p:grpSpPr>
          <a:xfrm rot="20145943">
            <a:off x="103875" y="471049"/>
            <a:ext cx="2704548" cy="1178821"/>
            <a:chOff x="9197789" y="1057639"/>
            <a:chExt cx="2704548" cy="1178821"/>
          </a:xfrm>
        </p:grpSpPr>
        <p:sp>
          <p:nvSpPr>
            <p:cNvPr id="59" name="Star: 32 Points 58">
              <a:extLst>
                <a:ext uri="{FF2B5EF4-FFF2-40B4-BE49-F238E27FC236}">
                  <a16:creationId xmlns:a16="http://schemas.microsoft.com/office/drawing/2014/main" id="{62A2F72F-3678-41C5-92E1-F90A943894C8}"/>
                </a:ext>
              </a:extLst>
            </p:cNvPr>
            <p:cNvSpPr/>
            <p:nvPr/>
          </p:nvSpPr>
          <p:spPr>
            <a:xfrm>
              <a:off x="9197789" y="1057639"/>
              <a:ext cx="2704548" cy="1178821"/>
            </a:xfrm>
            <a:prstGeom prst="star32">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0" name="TextBox 59">
              <a:extLst>
                <a:ext uri="{FF2B5EF4-FFF2-40B4-BE49-F238E27FC236}">
                  <a16:creationId xmlns:a16="http://schemas.microsoft.com/office/drawing/2014/main" id="{847DF8CA-4740-4943-8E28-A70BAE57BD2C}"/>
                </a:ext>
              </a:extLst>
            </p:cNvPr>
            <p:cNvSpPr txBox="1"/>
            <p:nvPr/>
          </p:nvSpPr>
          <p:spPr>
            <a:xfrm>
              <a:off x="9421427" y="1219087"/>
              <a:ext cx="2149914" cy="707886"/>
            </a:xfrm>
            <a:prstGeom prst="rect">
              <a:avLst/>
            </a:prstGeom>
            <a:noFill/>
          </p:spPr>
          <p:txBody>
            <a:bodyPr wrap="square" rtlCol="0">
              <a:spAutoFit/>
            </a:bodyPr>
            <a:lstStyle/>
            <a:p>
              <a:pPr algn="ctr"/>
              <a:r>
                <a:rPr lang="en-IN" sz="2000" dirty="0">
                  <a:solidFill>
                    <a:schemeClr val="bg1"/>
                  </a:solidFill>
                  <a:latin typeface="Arial" panose="020B0604020202020204" pitchFamily="34" charset="0"/>
                  <a:cs typeface="Arial" panose="020B0604020202020204" pitchFamily="34" charset="0"/>
                </a:rPr>
                <a:t>Entry Age:</a:t>
              </a:r>
            </a:p>
            <a:p>
              <a:pPr algn="ctr"/>
              <a:r>
                <a:rPr lang="en-IN" sz="2000" dirty="0">
                  <a:solidFill>
                    <a:schemeClr val="bg1"/>
                  </a:solidFill>
                  <a:latin typeface="Arial" panose="020B0604020202020204" pitchFamily="34" charset="0"/>
                  <a:cs typeface="Arial" panose="020B0604020202020204" pitchFamily="34" charset="0"/>
                </a:rPr>
                <a:t>90 days to 65 </a:t>
              </a:r>
              <a:r>
                <a:rPr lang="en-IN" sz="2000" dirty="0" err="1">
                  <a:solidFill>
                    <a:schemeClr val="bg1"/>
                  </a:solidFill>
                  <a:latin typeface="Arial" panose="020B0604020202020204" pitchFamily="34" charset="0"/>
                  <a:cs typeface="Arial" panose="020B0604020202020204" pitchFamily="34" charset="0"/>
                </a:rPr>
                <a:t>yrs</a:t>
              </a:r>
              <a:endParaRPr lang="en-IN" sz="2000" dirty="0">
                <a:solidFill>
                  <a:schemeClr val="bg1"/>
                </a:solidFill>
                <a:latin typeface="Arial" panose="020B0604020202020204" pitchFamily="34" charset="0"/>
                <a:cs typeface="Arial" panose="020B0604020202020204" pitchFamily="34" charset="0"/>
              </a:endParaRPr>
            </a:p>
          </p:txBody>
        </p:sp>
      </p:grpSp>
      <p:grpSp>
        <p:nvGrpSpPr>
          <p:cNvPr id="31" name="Group 30">
            <a:extLst>
              <a:ext uri="{FF2B5EF4-FFF2-40B4-BE49-F238E27FC236}">
                <a16:creationId xmlns:a16="http://schemas.microsoft.com/office/drawing/2014/main" id="{6D02762F-F29D-40B1-9B71-E30AB1171F2B}"/>
              </a:ext>
            </a:extLst>
          </p:cNvPr>
          <p:cNvGrpSpPr/>
          <p:nvPr/>
        </p:nvGrpSpPr>
        <p:grpSpPr>
          <a:xfrm>
            <a:off x="7879074" y="4131373"/>
            <a:ext cx="4042140" cy="1962167"/>
            <a:chOff x="7879074" y="4131373"/>
            <a:chExt cx="4042140" cy="1962167"/>
          </a:xfrm>
        </p:grpSpPr>
        <p:pic>
          <p:nvPicPr>
            <p:cNvPr id="1086" name="Picture 62">
              <a:extLst>
                <a:ext uri="{FF2B5EF4-FFF2-40B4-BE49-F238E27FC236}">
                  <a16:creationId xmlns:a16="http://schemas.microsoft.com/office/drawing/2014/main" id="{5E190F6E-F5E0-4866-A2C0-F21BE3F4701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160928" y="5182823"/>
              <a:ext cx="3550998" cy="910717"/>
            </a:xfrm>
            <a:prstGeom prst="rect">
              <a:avLst/>
            </a:prstGeom>
            <a:noFill/>
            <a:extLst>
              <a:ext uri="{909E8E84-426E-40DD-AFC4-6F175D3DCCD1}">
                <a14:hiddenFill xmlns:a14="http://schemas.microsoft.com/office/drawing/2010/main">
                  <a:solidFill>
                    <a:srgbClr val="FFFFFF"/>
                  </a:solidFill>
                </a14:hiddenFill>
              </a:ext>
            </a:extLst>
          </p:spPr>
        </p:pic>
        <p:pic>
          <p:nvPicPr>
            <p:cNvPr id="1088" name="Picture 64">
              <a:extLst>
                <a:ext uri="{FF2B5EF4-FFF2-40B4-BE49-F238E27FC236}">
                  <a16:creationId xmlns:a16="http://schemas.microsoft.com/office/drawing/2014/main" id="{1FBCA8A5-51B2-4790-AB8F-82CA36C30657}"/>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10944" y="4691662"/>
              <a:ext cx="4010270" cy="881718"/>
            </a:xfrm>
            <a:prstGeom prst="rect">
              <a:avLst/>
            </a:prstGeom>
            <a:noFill/>
            <a:extLst>
              <a:ext uri="{909E8E84-426E-40DD-AFC4-6F175D3DCCD1}">
                <a14:hiddenFill xmlns:a14="http://schemas.microsoft.com/office/drawing/2010/main">
                  <a:solidFill>
                    <a:srgbClr val="FFFFFF"/>
                  </a:solidFill>
                </a14:hiddenFill>
              </a:ext>
            </a:extLst>
          </p:spPr>
        </p:pic>
        <p:pic>
          <p:nvPicPr>
            <p:cNvPr id="1090" name="Picture 66">
              <a:extLst>
                <a:ext uri="{FF2B5EF4-FFF2-40B4-BE49-F238E27FC236}">
                  <a16:creationId xmlns:a16="http://schemas.microsoft.com/office/drawing/2014/main" id="{FD7D20BC-D361-43FE-AE86-D202E954AC6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879074" y="4131373"/>
              <a:ext cx="4028267" cy="977069"/>
            </a:xfrm>
            <a:prstGeom prst="rect">
              <a:avLst/>
            </a:prstGeom>
            <a:noFill/>
            <a:extLst>
              <a:ext uri="{909E8E84-426E-40DD-AFC4-6F175D3DCCD1}">
                <a14:hiddenFill xmlns:a14="http://schemas.microsoft.com/office/drawing/2010/main">
                  <a:solidFill>
                    <a:srgbClr val="FFFFFF"/>
                  </a:solidFill>
                </a14:hiddenFill>
              </a:ext>
            </a:extLst>
          </p:spPr>
        </p:pic>
      </p:grpSp>
      <p:pic>
        <p:nvPicPr>
          <p:cNvPr id="1092" name="Picture 68">
            <a:extLst>
              <a:ext uri="{FF2B5EF4-FFF2-40B4-BE49-F238E27FC236}">
                <a16:creationId xmlns:a16="http://schemas.microsoft.com/office/drawing/2014/main" id="{3A1D1C6A-ED2A-42A0-A361-523CE254477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796320" y="1083535"/>
            <a:ext cx="5740003" cy="723327"/>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7BC5E2B6-CA9B-47AB-8C13-0F9099798492}"/>
              </a:ext>
            </a:extLst>
          </p:cNvPr>
          <p:cNvGrpSpPr/>
          <p:nvPr/>
        </p:nvGrpSpPr>
        <p:grpSpPr>
          <a:xfrm>
            <a:off x="8485294" y="1188663"/>
            <a:ext cx="1102741" cy="1279334"/>
            <a:chOff x="8468724" y="1364397"/>
            <a:chExt cx="1102741" cy="1279334"/>
          </a:xfrm>
        </p:grpSpPr>
        <p:sp>
          <p:nvSpPr>
            <p:cNvPr id="24" name="Oval 23">
              <a:extLst>
                <a:ext uri="{FF2B5EF4-FFF2-40B4-BE49-F238E27FC236}">
                  <a16:creationId xmlns:a16="http://schemas.microsoft.com/office/drawing/2014/main" id="{8018EC98-F782-4A58-8822-B9C3A04E088F}"/>
                </a:ext>
              </a:extLst>
            </p:cNvPr>
            <p:cNvSpPr/>
            <p:nvPr/>
          </p:nvSpPr>
          <p:spPr>
            <a:xfrm>
              <a:off x="8468724" y="1364397"/>
              <a:ext cx="1102741" cy="1279334"/>
            </a:xfrm>
            <a:prstGeom prst="ellipse">
              <a:avLst/>
            </a:prstGeom>
            <a:solidFill>
              <a:srgbClr val="B9FFB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 name="TextBox 1">
              <a:extLst>
                <a:ext uri="{FF2B5EF4-FFF2-40B4-BE49-F238E27FC236}">
                  <a16:creationId xmlns:a16="http://schemas.microsoft.com/office/drawing/2014/main" id="{252122B1-E17D-48EF-B5E8-8EB3095CD73C}"/>
                </a:ext>
              </a:extLst>
            </p:cNvPr>
            <p:cNvSpPr txBox="1"/>
            <p:nvPr/>
          </p:nvSpPr>
          <p:spPr>
            <a:xfrm>
              <a:off x="8535212" y="1514492"/>
              <a:ext cx="985749" cy="969496"/>
            </a:xfrm>
            <a:prstGeom prst="rect">
              <a:avLst/>
            </a:prstGeom>
            <a:noFill/>
          </p:spPr>
          <p:txBody>
            <a:bodyPr wrap="square" rtlCol="0">
              <a:spAutoFit/>
            </a:bodyPr>
            <a:lstStyle/>
            <a:p>
              <a:pPr algn="ctr"/>
              <a:r>
                <a:rPr lang="en-IN" sz="1900" b="1" dirty="0"/>
                <a:t>Waiting Period 2 years</a:t>
              </a:r>
            </a:p>
          </p:txBody>
        </p:sp>
      </p:grpSp>
      <p:grpSp>
        <p:nvGrpSpPr>
          <p:cNvPr id="7" name="Group 6">
            <a:extLst>
              <a:ext uri="{FF2B5EF4-FFF2-40B4-BE49-F238E27FC236}">
                <a16:creationId xmlns:a16="http://schemas.microsoft.com/office/drawing/2014/main" id="{97BD05C5-9BB7-4ACA-917C-139C4BF8CE64}"/>
              </a:ext>
            </a:extLst>
          </p:cNvPr>
          <p:cNvGrpSpPr/>
          <p:nvPr/>
        </p:nvGrpSpPr>
        <p:grpSpPr>
          <a:xfrm>
            <a:off x="9637953" y="1561752"/>
            <a:ext cx="1529295" cy="1032344"/>
            <a:chOff x="9685480" y="1556309"/>
            <a:chExt cx="1529295" cy="1032344"/>
          </a:xfrm>
        </p:grpSpPr>
        <p:sp>
          <p:nvSpPr>
            <p:cNvPr id="22" name="Oval 21">
              <a:extLst>
                <a:ext uri="{FF2B5EF4-FFF2-40B4-BE49-F238E27FC236}">
                  <a16:creationId xmlns:a16="http://schemas.microsoft.com/office/drawing/2014/main" id="{E6E52CDB-A5FD-47B0-826B-8B2D0C73B8CC}"/>
                </a:ext>
              </a:extLst>
            </p:cNvPr>
            <p:cNvSpPr/>
            <p:nvPr/>
          </p:nvSpPr>
          <p:spPr>
            <a:xfrm>
              <a:off x="9685480" y="1556309"/>
              <a:ext cx="1529295" cy="1032344"/>
            </a:xfrm>
            <a:prstGeom prst="ellipse">
              <a:avLst/>
            </a:prstGeom>
            <a:solidFill>
              <a:srgbClr val="FFFF8B"/>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TextBox 38">
              <a:extLst>
                <a:ext uri="{FF2B5EF4-FFF2-40B4-BE49-F238E27FC236}">
                  <a16:creationId xmlns:a16="http://schemas.microsoft.com/office/drawing/2014/main" id="{D154688A-375D-429F-AB18-1FCB4445C86A}"/>
                </a:ext>
              </a:extLst>
            </p:cNvPr>
            <p:cNvSpPr txBox="1"/>
            <p:nvPr/>
          </p:nvSpPr>
          <p:spPr>
            <a:xfrm>
              <a:off x="9850949" y="1665654"/>
              <a:ext cx="1255109" cy="830997"/>
            </a:xfrm>
            <a:prstGeom prst="rect">
              <a:avLst/>
            </a:prstGeom>
            <a:noFill/>
          </p:spPr>
          <p:txBody>
            <a:bodyPr wrap="square" rtlCol="0">
              <a:spAutoFit/>
            </a:bodyPr>
            <a:lstStyle/>
            <a:p>
              <a:pPr algn="ctr"/>
              <a:r>
                <a:rPr lang="en-IN" sz="2400" b="1" dirty="0"/>
                <a:t>Tax Free Income</a:t>
              </a:r>
            </a:p>
          </p:txBody>
        </p:sp>
      </p:grpSp>
      <p:grpSp>
        <p:nvGrpSpPr>
          <p:cNvPr id="30" name="Group 29">
            <a:extLst>
              <a:ext uri="{FF2B5EF4-FFF2-40B4-BE49-F238E27FC236}">
                <a16:creationId xmlns:a16="http://schemas.microsoft.com/office/drawing/2014/main" id="{BBABBF11-F0D2-48A8-92F9-B0B3AFB175C7}"/>
              </a:ext>
            </a:extLst>
          </p:cNvPr>
          <p:cNvGrpSpPr/>
          <p:nvPr/>
        </p:nvGrpSpPr>
        <p:grpSpPr>
          <a:xfrm>
            <a:off x="8065158" y="2646771"/>
            <a:ext cx="3783962" cy="1442373"/>
            <a:chOff x="8065158" y="2646771"/>
            <a:chExt cx="3783962" cy="1442373"/>
          </a:xfrm>
        </p:grpSpPr>
        <p:sp>
          <p:nvSpPr>
            <p:cNvPr id="9" name="Rectangle 8">
              <a:extLst>
                <a:ext uri="{FF2B5EF4-FFF2-40B4-BE49-F238E27FC236}">
                  <a16:creationId xmlns:a16="http://schemas.microsoft.com/office/drawing/2014/main" id="{D4D97522-8C06-46A2-8284-CB90564EDAC2}"/>
                </a:ext>
              </a:extLst>
            </p:cNvPr>
            <p:cNvSpPr/>
            <p:nvPr/>
          </p:nvSpPr>
          <p:spPr>
            <a:xfrm rot="723484">
              <a:off x="8065158" y="2859073"/>
              <a:ext cx="1561164" cy="1015663"/>
            </a:xfrm>
            <a:prstGeom prst="rect">
              <a:avLst/>
            </a:prstGeom>
          </p:spPr>
          <p:txBody>
            <a:bodyPr wrap="square">
              <a:spAutoFit/>
            </a:bodyPr>
            <a:lstStyle/>
            <a:p>
              <a:pPr algn="r"/>
              <a:r>
                <a:rPr lang="en-IN" sz="2000" dirty="0">
                  <a:solidFill>
                    <a:srgbClr val="002060"/>
                  </a:solidFill>
                </a:rPr>
                <a:t>𝕽𝖘.40 𝖕.𝖆. 𝕲𝖚𝖆𝖗𝖆𝖓𝖙𝖊𝖊𝖉 𝕬𝖉𝖉𝖎𝖙𝖎𝖔𝖓</a:t>
              </a:r>
            </a:p>
          </p:txBody>
        </p:sp>
        <p:sp>
          <p:nvSpPr>
            <p:cNvPr id="11" name="Rectangle 10">
              <a:extLst>
                <a:ext uri="{FF2B5EF4-FFF2-40B4-BE49-F238E27FC236}">
                  <a16:creationId xmlns:a16="http://schemas.microsoft.com/office/drawing/2014/main" id="{A0E6BD82-42C5-4634-9EEA-27D1CFDD4F10}"/>
                </a:ext>
              </a:extLst>
            </p:cNvPr>
            <p:cNvSpPr/>
            <p:nvPr/>
          </p:nvSpPr>
          <p:spPr>
            <a:xfrm rot="20640642">
              <a:off x="9532351" y="2870770"/>
              <a:ext cx="2316769" cy="1015663"/>
            </a:xfrm>
            <a:prstGeom prst="rect">
              <a:avLst/>
            </a:prstGeom>
          </p:spPr>
          <p:txBody>
            <a:bodyPr wrap="square">
              <a:spAutoFit/>
            </a:bodyPr>
            <a:lstStyle/>
            <a:p>
              <a:r>
                <a:rPr lang="en-IN" sz="2000" dirty="0">
                  <a:solidFill>
                    <a:srgbClr val="C00000"/>
                  </a:solidFill>
                </a:rPr>
                <a:t>𝓐𝓭𝓭𝓮𝓭 𝓭𝓾𝓻𝓲𝓷𝓰 𝓟𝓻𝓮𝓶𝓲𝓾𝓶 𝓟𝓪𝔂𝓲𝓷𝓰 𝓣𝓮𝓻𝓶</a:t>
              </a:r>
            </a:p>
          </p:txBody>
        </p:sp>
        <p:sp>
          <p:nvSpPr>
            <p:cNvPr id="23" name="Rectangle 22">
              <a:extLst>
                <a:ext uri="{FF2B5EF4-FFF2-40B4-BE49-F238E27FC236}">
                  <a16:creationId xmlns:a16="http://schemas.microsoft.com/office/drawing/2014/main" id="{99DA4102-5127-43FE-A2EC-32F47B9F12F7}"/>
                </a:ext>
              </a:extLst>
            </p:cNvPr>
            <p:cNvSpPr/>
            <p:nvPr/>
          </p:nvSpPr>
          <p:spPr>
            <a:xfrm>
              <a:off x="8160928" y="2646771"/>
              <a:ext cx="3550998" cy="1442373"/>
            </a:xfrm>
            <a:custGeom>
              <a:avLst/>
              <a:gdLst>
                <a:gd name="connsiteX0" fmla="*/ 0 w 3550998"/>
                <a:gd name="connsiteY0" fmla="*/ 0 h 1442373"/>
                <a:gd name="connsiteX1" fmla="*/ 3550998 w 3550998"/>
                <a:gd name="connsiteY1" fmla="*/ 0 h 1442373"/>
                <a:gd name="connsiteX2" fmla="*/ 3550998 w 3550998"/>
                <a:gd name="connsiteY2" fmla="*/ 1442373 h 1442373"/>
                <a:gd name="connsiteX3" fmla="*/ 0 w 3550998"/>
                <a:gd name="connsiteY3" fmla="*/ 1442373 h 1442373"/>
                <a:gd name="connsiteX4" fmla="*/ 0 w 3550998"/>
                <a:gd name="connsiteY4" fmla="*/ 0 h 1442373"/>
                <a:gd name="connsiteX0" fmla="*/ 0 w 3550998"/>
                <a:gd name="connsiteY0" fmla="*/ 13447 h 1442373"/>
                <a:gd name="connsiteX1" fmla="*/ 3550998 w 3550998"/>
                <a:gd name="connsiteY1" fmla="*/ 0 h 1442373"/>
                <a:gd name="connsiteX2" fmla="*/ 3550998 w 3550998"/>
                <a:gd name="connsiteY2" fmla="*/ 1442373 h 1442373"/>
                <a:gd name="connsiteX3" fmla="*/ 0 w 3550998"/>
                <a:gd name="connsiteY3" fmla="*/ 1442373 h 1442373"/>
                <a:gd name="connsiteX4" fmla="*/ 0 w 3550998"/>
                <a:gd name="connsiteY4" fmla="*/ 13447 h 1442373"/>
                <a:gd name="connsiteX0" fmla="*/ 0 w 3550998"/>
                <a:gd name="connsiteY0" fmla="*/ 13447 h 1442373"/>
                <a:gd name="connsiteX1" fmla="*/ 3550998 w 3550998"/>
                <a:gd name="connsiteY1" fmla="*/ 0 h 1442373"/>
                <a:gd name="connsiteX2" fmla="*/ 3550998 w 3550998"/>
                <a:gd name="connsiteY2" fmla="*/ 1442373 h 1442373"/>
                <a:gd name="connsiteX3" fmla="*/ 0 w 3550998"/>
                <a:gd name="connsiteY3" fmla="*/ 1442373 h 1442373"/>
                <a:gd name="connsiteX4" fmla="*/ 0 w 3550998"/>
                <a:gd name="connsiteY4" fmla="*/ 13447 h 1442373"/>
                <a:gd name="connsiteX0" fmla="*/ 0 w 3550998"/>
                <a:gd name="connsiteY0" fmla="*/ 13447 h 1442373"/>
                <a:gd name="connsiteX1" fmla="*/ 3550998 w 3550998"/>
                <a:gd name="connsiteY1" fmla="*/ 0 h 1442373"/>
                <a:gd name="connsiteX2" fmla="*/ 3550998 w 3550998"/>
                <a:gd name="connsiteY2" fmla="*/ 1442373 h 1442373"/>
                <a:gd name="connsiteX3" fmla="*/ 0 w 3550998"/>
                <a:gd name="connsiteY3" fmla="*/ 1442373 h 1442373"/>
                <a:gd name="connsiteX4" fmla="*/ 0 w 3550998"/>
                <a:gd name="connsiteY4" fmla="*/ 13447 h 1442373"/>
                <a:gd name="connsiteX0" fmla="*/ 0 w 3550998"/>
                <a:gd name="connsiteY0" fmla="*/ 13447 h 1442373"/>
                <a:gd name="connsiteX1" fmla="*/ 3550998 w 3550998"/>
                <a:gd name="connsiteY1" fmla="*/ 0 h 1442373"/>
                <a:gd name="connsiteX2" fmla="*/ 3550998 w 3550998"/>
                <a:gd name="connsiteY2" fmla="*/ 1442373 h 1442373"/>
                <a:gd name="connsiteX3" fmla="*/ 0 w 3550998"/>
                <a:gd name="connsiteY3" fmla="*/ 1442373 h 1442373"/>
                <a:gd name="connsiteX4" fmla="*/ 0 w 3550998"/>
                <a:gd name="connsiteY4" fmla="*/ 13447 h 1442373"/>
                <a:gd name="connsiteX0" fmla="*/ 0 w 3550998"/>
                <a:gd name="connsiteY0" fmla="*/ 13447 h 1442373"/>
                <a:gd name="connsiteX1" fmla="*/ 3550998 w 3550998"/>
                <a:gd name="connsiteY1" fmla="*/ 0 h 1442373"/>
                <a:gd name="connsiteX2" fmla="*/ 3550998 w 3550998"/>
                <a:gd name="connsiteY2" fmla="*/ 1442373 h 1442373"/>
                <a:gd name="connsiteX3" fmla="*/ 0 w 3550998"/>
                <a:gd name="connsiteY3" fmla="*/ 1442373 h 1442373"/>
                <a:gd name="connsiteX4" fmla="*/ 0 w 3550998"/>
                <a:gd name="connsiteY4" fmla="*/ 13447 h 1442373"/>
                <a:gd name="connsiteX0" fmla="*/ 0 w 3550998"/>
                <a:gd name="connsiteY0" fmla="*/ 13447 h 1442373"/>
                <a:gd name="connsiteX1" fmla="*/ 3550998 w 3550998"/>
                <a:gd name="connsiteY1" fmla="*/ 0 h 1442373"/>
                <a:gd name="connsiteX2" fmla="*/ 3550998 w 3550998"/>
                <a:gd name="connsiteY2" fmla="*/ 1442373 h 1442373"/>
                <a:gd name="connsiteX3" fmla="*/ 0 w 3550998"/>
                <a:gd name="connsiteY3" fmla="*/ 1442373 h 1442373"/>
                <a:gd name="connsiteX4" fmla="*/ 0 w 3550998"/>
                <a:gd name="connsiteY4" fmla="*/ 13447 h 1442373"/>
                <a:gd name="connsiteX0" fmla="*/ 0 w 3550998"/>
                <a:gd name="connsiteY0" fmla="*/ 13447 h 1442373"/>
                <a:gd name="connsiteX1" fmla="*/ 3550998 w 3550998"/>
                <a:gd name="connsiteY1" fmla="*/ 0 h 1442373"/>
                <a:gd name="connsiteX2" fmla="*/ 3550998 w 3550998"/>
                <a:gd name="connsiteY2" fmla="*/ 1442373 h 1442373"/>
                <a:gd name="connsiteX3" fmla="*/ 0 w 3550998"/>
                <a:gd name="connsiteY3" fmla="*/ 1442373 h 1442373"/>
                <a:gd name="connsiteX4" fmla="*/ 0 w 3550998"/>
                <a:gd name="connsiteY4" fmla="*/ 13447 h 1442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0998" h="1442373">
                  <a:moveTo>
                    <a:pt x="0" y="13447"/>
                  </a:moveTo>
                  <a:cubicBezTo>
                    <a:pt x="1667760" y="466165"/>
                    <a:pt x="2326991" y="300317"/>
                    <a:pt x="3550998" y="0"/>
                  </a:cubicBezTo>
                  <a:lnTo>
                    <a:pt x="3550998" y="1442373"/>
                  </a:lnTo>
                  <a:lnTo>
                    <a:pt x="0" y="1442373"/>
                  </a:lnTo>
                  <a:lnTo>
                    <a:pt x="0" y="13447"/>
                  </a:lnTo>
                  <a:close/>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32" name="Rectangle 31">
            <a:extLst>
              <a:ext uri="{FF2B5EF4-FFF2-40B4-BE49-F238E27FC236}">
                <a16:creationId xmlns:a16="http://schemas.microsoft.com/office/drawing/2014/main" id="{DB91231C-79B9-44B5-8958-3175E8D50730}"/>
              </a:ext>
            </a:extLst>
          </p:cNvPr>
          <p:cNvSpPr/>
          <p:nvPr/>
        </p:nvSpPr>
        <p:spPr>
          <a:xfrm>
            <a:off x="2976012" y="6610868"/>
            <a:ext cx="9108094" cy="247131"/>
          </a:xfrm>
          <a:prstGeom prst="rect">
            <a:avLst/>
          </a:prstGeom>
          <a:solidFill>
            <a:srgbClr val="430C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ustDataLst>
      <p:tags r:id="rId1"/>
    </p:custDataLst>
    <p:extLst>
      <p:ext uri="{BB962C8B-B14F-4D97-AF65-F5344CB8AC3E}">
        <p14:creationId xmlns:p14="http://schemas.microsoft.com/office/powerpoint/2010/main" val="32069074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0"/>
                                  </p:stCondLst>
                                  <p:childTnLst>
                                    <p:set>
                                      <p:cBhvr>
                                        <p:cTn id="24" dur="1" fill="hold">
                                          <p:stCondLst>
                                            <p:cond delay="0"/>
                                          </p:stCondLst>
                                        </p:cTn>
                                        <p:tgtEl>
                                          <p:spTgt spid="1092"/>
                                        </p:tgtEl>
                                        <p:attrNameLst>
                                          <p:attrName>style.visibility</p:attrName>
                                        </p:attrNameLst>
                                      </p:cBhvr>
                                      <p:to>
                                        <p:strVal val="visible"/>
                                      </p:to>
                                    </p:set>
                                    <p:animEffect transition="in" filter="fade">
                                      <p:cBhvr>
                                        <p:cTn id="25" dur="500"/>
                                        <p:tgtEl>
                                          <p:spTgt spid="109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30"/>
                                        </p:tgtEl>
                                        <p:attrNameLst>
                                          <p:attrName>style.visibility</p:attrName>
                                        </p:attrNameLst>
                                      </p:cBhvr>
                                      <p:to>
                                        <p:strVal val="visible"/>
                                      </p:to>
                                    </p:set>
                                    <p:animEffect transition="in" filter="fade">
                                      <p:cBhvr>
                                        <p:cTn id="30" dur="500"/>
                                        <p:tgtEl>
                                          <p:spTgt spid="103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animEffect transition="in" filter="fade">
                                      <p:cBhvr>
                                        <p:cTn id="35" dur="500"/>
                                        <p:tgtEl>
                                          <p:spTgt spid="1026"/>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10" presetClass="entr" presetSubtype="0" fill="hold" nodeType="withEffect">
                                  <p:stCondLst>
                                    <p:cond delay="0"/>
                                  </p:stCondLst>
                                  <p:childTnLst>
                                    <p:set>
                                      <p:cBhvr>
                                        <p:cTn id="50" dur="1" fill="hold">
                                          <p:stCondLst>
                                            <p:cond delay="0"/>
                                          </p:stCondLst>
                                        </p:cTn>
                                        <p:tgtEl>
                                          <p:spTgt spid="1046"/>
                                        </p:tgtEl>
                                        <p:attrNameLst>
                                          <p:attrName>style.visibility</p:attrName>
                                        </p:attrNameLst>
                                      </p:cBhvr>
                                      <p:to>
                                        <p:strVal val="visible"/>
                                      </p:to>
                                    </p:set>
                                    <p:animEffect transition="in" filter="fade">
                                      <p:cBhvr>
                                        <p:cTn id="51" dur="500"/>
                                        <p:tgtEl>
                                          <p:spTgt spid="104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054"/>
                                        </p:tgtEl>
                                        <p:attrNameLst>
                                          <p:attrName>style.visibility</p:attrName>
                                        </p:attrNameLst>
                                      </p:cBhvr>
                                      <p:to>
                                        <p:strVal val="visible"/>
                                      </p:to>
                                    </p:set>
                                    <p:animEffect transition="in" filter="fade">
                                      <p:cBhvr>
                                        <p:cTn id="56" dur="500"/>
                                        <p:tgtEl>
                                          <p:spTgt spid="1054"/>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050"/>
                                        </p:tgtEl>
                                        <p:attrNameLst>
                                          <p:attrName>style.visibility</p:attrName>
                                        </p:attrNameLst>
                                      </p:cBhvr>
                                      <p:to>
                                        <p:strVal val="visible"/>
                                      </p:to>
                                    </p:set>
                                    <p:animEffect transition="in" filter="fade">
                                      <p:cBhvr>
                                        <p:cTn id="61" dur="500"/>
                                        <p:tgtEl>
                                          <p:spTgt spid="1050"/>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052"/>
                                        </p:tgtEl>
                                        <p:attrNameLst>
                                          <p:attrName>style.visibility</p:attrName>
                                        </p:attrNameLst>
                                      </p:cBhvr>
                                      <p:to>
                                        <p:strVal val="visible"/>
                                      </p:to>
                                    </p:set>
                                    <p:animEffect transition="in" filter="fade">
                                      <p:cBhvr>
                                        <p:cTn id="66" dur="500"/>
                                        <p:tgtEl>
                                          <p:spTgt spid="1052"/>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500"/>
                                        <p:tgtEl>
                                          <p:spTgt spid="13"/>
                                        </p:tgtEl>
                                      </p:cBhvr>
                                    </p:animEffect>
                                  </p:childTnLst>
                                </p:cTn>
                              </p:par>
                              <p:par>
                                <p:cTn id="72" presetID="10" presetClass="entr" presetSubtype="0" fill="hold" nodeType="withEffect">
                                  <p:stCondLst>
                                    <p:cond delay="0"/>
                                  </p:stCondLst>
                                  <p:childTnLst>
                                    <p:set>
                                      <p:cBhvr>
                                        <p:cTn id="73" dur="1" fill="hold">
                                          <p:stCondLst>
                                            <p:cond delay="0"/>
                                          </p:stCondLst>
                                        </p:cTn>
                                        <p:tgtEl>
                                          <p:spTgt spid="1042"/>
                                        </p:tgtEl>
                                        <p:attrNameLst>
                                          <p:attrName>style.visibility</p:attrName>
                                        </p:attrNameLst>
                                      </p:cBhvr>
                                      <p:to>
                                        <p:strVal val="visible"/>
                                      </p:to>
                                    </p:set>
                                    <p:animEffect transition="in" filter="fade">
                                      <p:cBhvr>
                                        <p:cTn id="74" dur="500"/>
                                        <p:tgtEl>
                                          <p:spTgt spid="1042"/>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1044"/>
                                        </p:tgtEl>
                                        <p:attrNameLst>
                                          <p:attrName>style.visibility</p:attrName>
                                        </p:attrNameLst>
                                      </p:cBhvr>
                                      <p:to>
                                        <p:strVal val="visible"/>
                                      </p:to>
                                    </p:set>
                                    <p:animEffect transition="in" filter="fade">
                                      <p:cBhvr>
                                        <p:cTn id="79" dur="500"/>
                                        <p:tgtEl>
                                          <p:spTgt spid="1044"/>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30"/>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500"/>
                                        <p:tgtEl>
                                          <p:spTgt spid="31"/>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fade">
                                      <p:cBhvr>
                                        <p:cTn id="9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0F39E4D-0912-48F0-BBF8-8EEA9EFF4072}"/>
              </a:ext>
            </a:extLst>
          </p:cNvPr>
          <p:cNvSpPr/>
          <p:nvPr/>
        </p:nvSpPr>
        <p:spPr>
          <a:xfrm>
            <a:off x="3540267" y="614100"/>
            <a:ext cx="5111464" cy="584775"/>
          </a:xfrm>
          <a:prstGeom prst="rect">
            <a:avLst/>
          </a:prstGeom>
          <a:noFill/>
        </p:spPr>
        <p:txBody>
          <a:bodyPr wrap="none" lIns="91440" tIns="45720" rIns="91440" bIns="45720">
            <a:spAutoFit/>
          </a:bodyPr>
          <a:lstStyle/>
          <a:p>
            <a:pPr algn="ctr"/>
            <a:r>
              <a:rPr lang="en-US" sz="3200" b="1" dirty="0">
                <a:ln w="6600">
                  <a:solidFill>
                    <a:schemeClr val="accent2"/>
                  </a:solidFill>
                  <a:prstDash val="solid"/>
                </a:ln>
                <a:solidFill>
                  <a:srgbClr val="C00000"/>
                </a:solidFill>
                <a:effectLst>
                  <a:outerShdw dist="38100" dir="2700000" algn="tl" rotWithShape="0">
                    <a:schemeClr val="accent2"/>
                  </a:outerShdw>
                </a:effectLst>
              </a:rPr>
              <a:t>How I.T. Sec. 10(10D) Works?</a:t>
            </a:r>
            <a:endParaRPr lang="en-US" sz="3200" b="1" cap="none" spc="0" dirty="0">
              <a:ln w="6600">
                <a:solidFill>
                  <a:schemeClr val="accent2"/>
                </a:solidFill>
                <a:prstDash val="solid"/>
              </a:ln>
              <a:solidFill>
                <a:srgbClr val="C00000"/>
              </a:solidFill>
              <a:effectLst>
                <a:outerShdw dist="38100" dir="2700000" algn="tl" rotWithShape="0">
                  <a:schemeClr val="accent2"/>
                </a:outerShdw>
              </a:effectLst>
            </a:endParaRPr>
          </a:p>
        </p:txBody>
      </p:sp>
      <p:sp>
        <p:nvSpPr>
          <p:cNvPr id="5" name="TextBox 4">
            <a:extLst>
              <a:ext uri="{FF2B5EF4-FFF2-40B4-BE49-F238E27FC236}">
                <a16:creationId xmlns:a16="http://schemas.microsoft.com/office/drawing/2014/main" id="{B9125C2D-9267-4B11-9030-8CB884B85387}"/>
              </a:ext>
            </a:extLst>
          </p:cNvPr>
          <p:cNvSpPr txBox="1"/>
          <p:nvPr/>
        </p:nvSpPr>
        <p:spPr>
          <a:xfrm>
            <a:off x="519545" y="1198875"/>
            <a:ext cx="11152909" cy="4893647"/>
          </a:xfrm>
          <a:prstGeom prst="rect">
            <a:avLst/>
          </a:prstGeom>
          <a:noFill/>
        </p:spPr>
        <p:txBody>
          <a:bodyPr wrap="square" rtlCol="0">
            <a:spAutoFit/>
          </a:bodyPr>
          <a:lstStyle/>
          <a:p>
            <a:pPr marL="342900" indent="-342900">
              <a:buFont typeface="Wingdings" panose="05000000000000000000" pitchFamily="2" charset="2"/>
              <a:buChar char="v"/>
            </a:pPr>
            <a:r>
              <a:rPr lang="en-IN" sz="2400" dirty="0">
                <a:latin typeface="Arial" panose="020B0604020202020204" pitchFamily="34" charset="0"/>
                <a:cs typeface="Arial" panose="020B0604020202020204" pitchFamily="34" charset="0"/>
              </a:rPr>
              <a:t>The Risk Cover in Jeevan Utsav is </a:t>
            </a:r>
            <a:r>
              <a:rPr lang="en-IN" sz="2400" dirty="0">
                <a:solidFill>
                  <a:srgbClr val="FF0000"/>
                </a:solidFill>
                <a:latin typeface="Arial" panose="020B0604020202020204" pitchFamily="34" charset="0"/>
                <a:cs typeface="Arial" panose="020B0604020202020204" pitchFamily="34" charset="0"/>
              </a:rPr>
              <a:t>7 times of Annualised Premium </a:t>
            </a:r>
            <a:r>
              <a:rPr lang="en-IN" sz="2400" dirty="0">
                <a:latin typeface="Arial" panose="020B0604020202020204" pitchFamily="34" charset="0"/>
                <a:cs typeface="Arial" panose="020B0604020202020204" pitchFamily="34" charset="0"/>
              </a:rPr>
              <a:t>or </a:t>
            </a:r>
            <a:r>
              <a:rPr lang="en-IN" sz="2400" dirty="0">
                <a:solidFill>
                  <a:srgbClr val="FF0000"/>
                </a:solidFill>
                <a:latin typeface="Arial" panose="020B0604020202020204" pitchFamily="34" charset="0"/>
                <a:cs typeface="Arial" panose="020B0604020202020204" pitchFamily="34" charset="0"/>
              </a:rPr>
              <a:t>105% of Premium Paid</a:t>
            </a:r>
            <a:r>
              <a:rPr lang="en-IN" sz="2400" dirty="0">
                <a:latin typeface="Arial" panose="020B0604020202020204" pitchFamily="34" charset="0"/>
                <a:cs typeface="Arial" panose="020B0604020202020204" pitchFamily="34" charset="0"/>
              </a:rPr>
              <a:t> or </a:t>
            </a:r>
            <a:r>
              <a:rPr lang="en-IN" sz="2400" dirty="0">
                <a:solidFill>
                  <a:srgbClr val="FF0000"/>
                </a:solidFill>
                <a:latin typeface="Arial" panose="020B0604020202020204" pitchFamily="34" charset="0"/>
                <a:cs typeface="Arial" panose="020B0604020202020204" pitchFamily="34" charset="0"/>
              </a:rPr>
              <a:t>Basic Sum Assured</a:t>
            </a:r>
            <a:r>
              <a:rPr lang="en-IN" sz="2400" dirty="0">
                <a:latin typeface="Arial" panose="020B0604020202020204" pitchFamily="34" charset="0"/>
                <a:cs typeface="Arial" panose="020B0604020202020204" pitchFamily="34" charset="0"/>
              </a:rPr>
              <a:t>, whichever is higher will be extended.</a:t>
            </a:r>
          </a:p>
          <a:p>
            <a:pPr marL="342900" indent="-342900">
              <a:buFont typeface="Wingdings" panose="05000000000000000000" pitchFamily="2" charset="2"/>
              <a:buChar char="v"/>
            </a:pPr>
            <a:r>
              <a:rPr lang="en-IN" sz="2400" dirty="0">
                <a:latin typeface="Arial" panose="020B0604020202020204" pitchFamily="34" charset="0"/>
                <a:cs typeface="Arial" panose="020B0604020202020204" pitchFamily="34" charset="0"/>
              </a:rPr>
              <a:t>In short-term policies mostly 7 times of annualised premium will be taken</a:t>
            </a:r>
          </a:p>
          <a:p>
            <a:pPr marL="342900" indent="-342900">
              <a:buFont typeface="Wingdings" panose="05000000000000000000" pitchFamily="2" charset="2"/>
              <a:buChar char="v"/>
            </a:pPr>
            <a:r>
              <a:rPr lang="en-IN" sz="2400" dirty="0">
                <a:latin typeface="Arial" panose="020B0604020202020204" pitchFamily="34" charset="0"/>
                <a:cs typeface="Arial" panose="020B0604020202020204" pitchFamily="34" charset="0"/>
              </a:rPr>
              <a:t>In long-term policies mostly the Basic Sum Assured will be taken</a:t>
            </a:r>
          </a:p>
          <a:p>
            <a:pPr marL="342900" indent="-342900">
              <a:buFont typeface="Wingdings" panose="05000000000000000000" pitchFamily="2" charset="2"/>
              <a:buChar char="v"/>
            </a:pPr>
            <a:r>
              <a:rPr lang="en-IN" sz="2400" dirty="0">
                <a:latin typeface="Arial" panose="020B0604020202020204" pitchFamily="34" charset="0"/>
                <a:cs typeface="Arial" panose="020B0604020202020204" pitchFamily="34" charset="0"/>
              </a:rPr>
              <a:t>To avail the Sec. 10(10D) benefit the annualised premium should not exceed 10% of the Risk Coverage</a:t>
            </a:r>
          </a:p>
          <a:p>
            <a:pPr marL="342900" indent="-342900">
              <a:buFont typeface="Wingdings" panose="05000000000000000000" pitchFamily="2" charset="2"/>
              <a:buChar char="v"/>
            </a:pPr>
            <a:r>
              <a:rPr lang="en-IN" sz="2400" dirty="0">
                <a:latin typeface="Arial" panose="020B0604020202020204" pitchFamily="34" charset="0"/>
                <a:cs typeface="Arial" panose="020B0604020202020204" pitchFamily="34" charset="0"/>
              </a:rPr>
              <a:t>Ex: Age 30, PPT 5 years, B.S.A 10,00,000, Premium Yearly 2,17,800 (Basic)</a:t>
            </a:r>
          </a:p>
          <a:p>
            <a:pPr marL="342900" indent="-342900">
              <a:buFont typeface="Wingdings" panose="05000000000000000000" pitchFamily="2" charset="2"/>
              <a:buChar char="v"/>
            </a:pPr>
            <a:r>
              <a:rPr lang="en-IN" sz="2400" dirty="0">
                <a:latin typeface="Arial" panose="020B0604020202020204" pitchFamily="34" charset="0"/>
                <a:cs typeface="Arial" panose="020B0604020202020204" pitchFamily="34" charset="0"/>
              </a:rPr>
              <a:t>Risk cover: 7 times of annualised premium = 15,24,600</a:t>
            </a:r>
          </a:p>
          <a:p>
            <a:pPr marL="342900" indent="-342900">
              <a:buFont typeface="Wingdings" panose="05000000000000000000" pitchFamily="2" charset="2"/>
              <a:buChar char="v"/>
            </a:pPr>
            <a:r>
              <a:rPr lang="en-IN" sz="2400" dirty="0">
                <a:latin typeface="Arial" panose="020B0604020202020204" pitchFamily="34" charset="0"/>
                <a:cs typeface="Arial" panose="020B0604020202020204" pitchFamily="34" charset="0"/>
              </a:rPr>
              <a:t>The yearly premium is more than 10% of Risk Coverage (10%=1,52,460)</a:t>
            </a:r>
          </a:p>
          <a:p>
            <a:pPr marL="342900" indent="-342900">
              <a:buFont typeface="Wingdings" panose="05000000000000000000" pitchFamily="2" charset="2"/>
              <a:buChar char="v"/>
            </a:pPr>
            <a:r>
              <a:rPr lang="en-IN" sz="2400" dirty="0">
                <a:latin typeface="Arial" panose="020B0604020202020204" pitchFamily="34" charset="0"/>
                <a:cs typeface="Arial" panose="020B0604020202020204" pitchFamily="34" charset="0"/>
              </a:rPr>
              <a:t>Hence a TDS of 2% will be deducted from the Yearly Survival Benefit</a:t>
            </a:r>
          </a:p>
          <a:p>
            <a:pPr marL="342900" indent="-342900">
              <a:buFont typeface="Wingdings" panose="05000000000000000000" pitchFamily="2" charset="2"/>
              <a:buChar char="v"/>
            </a:pPr>
            <a:r>
              <a:rPr lang="en-IN" sz="2400" dirty="0">
                <a:latin typeface="Arial" panose="020B0604020202020204" pitchFamily="34" charset="0"/>
                <a:cs typeface="Arial" panose="020B0604020202020204" pitchFamily="34" charset="0"/>
              </a:rPr>
              <a:t>To overcome add Term Assurance Rider for 10,00,000</a:t>
            </a:r>
          </a:p>
          <a:p>
            <a:pPr marL="342900" indent="-342900">
              <a:buFont typeface="Wingdings" panose="05000000000000000000" pitchFamily="2" charset="2"/>
              <a:buChar char="v"/>
            </a:pPr>
            <a:r>
              <a:rPr lang="en-IN" sz="2400" dirty="0">
                <a:latin typeface="Arial" panose="020B0604020202020204" pitchFamily="34" charset="0"/>
                <a:cs typeface="Arial" panose="020B0604020202020204" pitchFamily="34" charset="0"/>
              </a:rPr>
              <a:t>Then the risk cover = 15,24,600+10,00,000 = 25,24,600</a:t>
            </a:r>
          </a:p>
          <a:p>
            <a:pPr marL="342900" indent="-342900">
              <a:buFont typeface="Wingdings" panose="05000000000000000000" pitchFamily="2" charset="2"/>
              <a:buChar char="v"/>
            </a:pPr>
            <a:r>
              <a:rPr lang="en-IN" sz="2400" dirty="0">
                <a:latin typeface="Arial" panose="020B0604020202020204" pitchFamily="34" charset="0"/>
                <a:cs typeface="Arial" panose="020B0604020202020204" pitchFamily="34" charset="0"/>
              </a:rPr>
              <a:t>By this the yearly premium will be less than 10% of Risk Cover</a:t>
            </a:r>
          </a:p>
        </p:txBody>
      </p:sp>
      <p:sp>
        <p:nvSpPr>
          <p:cNvPr id="2" name="TextBox 1">
            <a:extLst>
              <a:ext uri="{FF2B5EF4-FFF2-40B4-BE49-F238E27FC236}">
                <a16:creationId xmlns:a16="http://schemas.microsoft.com/office/drawing/2014/main" id="{EFD54513-CE72-47C9-AFAF-18F231D298AE}"/>
              </a:ext>
            </a:extLst>
          </p:cNvPr>
          <p:cNvSpPr txBox="1"/>
          <p:nvPr/>
        </p:nvSpPr>
        <p:spPr>
          <a:xfrm>
            <a:off x="1963271" y="259865"/>
            <a:ext cx="8787983" cy="461665"/>
          </a:xfrm>
          <a:prstGeom prst="rect">
            <a:avLst/>
          </a:prstGeom>
          <a:noFill/>
        </p:spPr>
        <p:txBody>
          <a:bodyPr wrap="none" rtlCol="0">
            <a:spAutoFit/>
          </a:bodyPr>
          <a:lstStyle/>
          <a:p>
            <a:r>
              <a:rPr lang="en-IN" sz="2400" dirty="0">
                <a:solidFill>
                  <a:srgbClr val="002060"/>
                </a:solidFill>
                <a:latin typeface="Britannic Bold" panose="020B0903060703020204" pitchFamily="34" charset="0"/>
              </a:rPr>
              <a:t>From now onward slides purely for field force training purpose</a:t>
            </a:r>
          </a:p>
        </p:txBody>
      </p:sp>
    </p:spTree>
    <p:custDataLst>
      <p:tags r:id="rId1"/>
    </p:custDataLst>
    <p:extLst>
      <p:ext uri="{BB962C8B-B14F-4D97-AF65-F5344CB8AC3E}">
        <p14:creationId xmlns:p14="http://schemas.microsoft.com/office/powerpoint/2010/main" val="41615348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0F39E4D-0912-48F0-BBF8-8EEA9EFF4072}"/>
              </a:ext>
            </a:extLst>
          </p:cNvPr>
          <p:cNvSpPr/>
          <p:nvPr/>
        </p:nvSpPr>
        <p:spPr>
          <a:xfrm>
            <a:off x="3517014" y="225679"/>
            <a:ext cx="5111464" cy="584775"/>
          </a:xfrm>
          <a:prstGeom prst="rect">
            <a:avLst/>
          </a:prstGeom>
          <a:noFill/>
        </p:spPr>
        <p:txBody>
          <a:bodyPr wrap="none" lIns="91440" tIns="45720" rIns="91440" bIns="45720">
            <a:spAutoFit/>
          </a:bodyPr>
          <a:lstStyle/>
          <a:p>
            <a:pPr algn="ctr"/>
            <a:r>
              <a:rPr lang="en-US" sz="3200" b="1" dirty="0">
                <a:ln w="6600">
                  <a:solidFill>
                    <a:schemeClr val="accent2"/>
                  </a:solidFill>
                  <a:prstDash val="solid"/>
                </a:ln>
                <a:solidFill>
                  <a:srgbClr val="C00000"/>
                </a:solidFill>
                <a:effectLst>
                  <a:outerShdw dist="38100" dir="2700000" algn="tl" rotWithShape="0">
                    <a:schemeClr val="accent2"/>
                  </a:outerShdw>
                </a:effectLst>
              </a:rPr>
              <a:t>How I.T. Sec. 10(10D) Works?</a:t>
            </a:r>
            <a:endParaRPr lang="en-US" sz="3200" b="1" cap="none" spc="0" dirty="0">
              <a:ln w="6600">
                <a:solidFill>
                  <a:schemeClr val="accent2"/>
                </a:solidFill>
                <a:prstDash val="solid"/>
              </a:ln>
              <a:solidFill>
                <a:srgbClr val="C00000"/>
              </a:solidFill>
              <a:effectLst>
                <a:outerShdw dist="38100" dir="2700000" algn="tl" rotWithShape="0">
                  <a:schemeClr val="accent2"/>
                </a:outerShdw>
              </a:effectLst>
            </a:endParaRPr>
          </a:p>
        </p:txBody>
      </p:sp>
      <p:sp>
        <p:nvSpPr>
          <p:cNvPr id="3" name="Rectangle 2">
            <a:extLst>
              <a:ext uri="{FF2B5EF4-FFF2-40B4-BE49-F238E27FC236}">
                <a16:creationId xmlns:a16="http://schemas.microsoft.com/office/drawing/2014/main" id="{8C48CD2E-72BD-40D8-A3A3-CA32A07947DF}"/>
              </a:ext>
            </a:extLst>
          </p:cNvPr>
          <p:cNvSpPr/>
          <p:nvPr/>
        </p:nvSpPr>
        <p:spPr>
          <a:xfrm>
            <a:off x="767322" y="1327961"/>
            <a:ext cx="10953189" cy="1323439"/>
          </a:xfrm>
          <a:prstGeom prst="rect">
            <a:avLst/>
          </a:prstGeom>
        </p:spPr>
        <p:txBody>
          <a:bodyPr wrap="square">
            <a:spAutoFit/>
          </a:bodyPr>
          <a:lstStyle/>
          <a:p>
            <a:r>
              <a:rPr lang="en-US" sz="2000" b="1" dirty="0">
                <a:latin typeface="Arial" panose="020B0604020202020204" pitchFamily="34" charset="0"/>
                <a:cs typeface="Arial" panose="020B0604020202020204" pitchFamily="34" charset="0"/>
              </a:rPr>
              <a:t>Under this new regulation, any proceeds received from a life insurance policy with an annual premium exceeding INR 500,000 will be subject to taxation. As a result, section 10(10) of the Income Tax Act, previously offering exemptions, will no longer apply to policies with premiums surpassing this threshold.19 Aug 2023</a:t>
            </a:r>
            <a:endParaRPr lang="en-IN" sz="2000" b="1"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DDBCEF37-B819-4F35-BC94-F30E668D0BFA}"/>
              </a:ext>
            </a:extLst>
          </p:cNvPr>
          <p:cNvSpPr/>
          <p:nvPr/>
        </p:nvSpPr>
        <p:spPr>
          <a:xfrm>
            <a:off x="2850368" y="688324"/>
            <a:ext cx="6491264" cy="584775"/>
          </a:xfrm>
          <a:prstGeom prst="rect">
            <a:avLst/>
          </a:prstGeom>
          <a:noFill/>
        </p:spPr>
        <p:txBody>
          <a:bodyPr wrap="none" lIns="91440" tIns="45720" rIns="91440" bIns="45720">
            <a:spAutoFit/>
          </a:bodyPr>
          <a:lstStyle/>
          <a:p>
            <a:pPr algn="ctr"/>
            <a:r>
              <a:rPr lang="en-US" sz="3200" b="1" cap="none" spc="0" dirty="0">
                <a:ln w="12700">
                  <a:solidFill>
                    <a:schemeClr val="tx2">
                      <a:lumMod val="75000"/>
                    </a:schemeClr>
                  </a:solidFill>
                  <a:prstDash val="solid"/>
                </a:ln>
                <a:solidFill>
                  <a:srgbClr val="002060"/>
                </a:solidFill>
                <a:effectLst>
                  <a:outerShdw dist="38100" dir="2640000" algn="bl" rotWithShape="0">
                    <a:schemeClr val="tx2">
                      <a:lumMod val="75000"/>
                    </a:schemeClr>
                  </a:outerShdw>
                </a:effectLst>
              </a:rPr>
              <a:t>Annual Premium In Exces</a:t>
            </a:r>
            <a:r>
              <a:rPr lang="en-US" sz="3200" b="1" dirty="0">
                <a:ln w="12700">
                  <a:solidFill>
                    <a:schemeClr val="tx2">
                      <a:lumMod val="75000"/>
                    </a:schemeClr>
                  </a:solidFill>
                  <a:prstDash val="solid"/>
                </a:ln>
                <a:solidFill>
                  <a:srgbClr val="002060"/>
                </a:solidFill>
                <a:effectLst>
                  <a:outerShdw dist="38100" dir="2640000" algn="bl" rotWithShape="0">
                    <a:schemeClr val="tx2">
                      <a:lumMod val="75000"/>
                    </a:schemeClr>
                  </a:outerShdw>
                </a:effectLst>
              </a:rPr>
              <a:t>s Of 5 Lakhs</a:t>
            </a:r>
            <a:endParaRPr lang="en-US" sz="3200" b="1" cap="none" spc="0" dirty="0">
              <a:ln w="12700">
                <a:solidFill>
                  <a:schemeClr val="tx2">
                    <a:lumMod val="75000"/>
                  </a:schemeClr>
                </a:solidFill>
                <a:prstDash val="solid"/>
              </a:ln>
              <a:solidFill>
                <a:srgbClr val="002060"/>
              </a:solidFill>
              <a:effectLst>
                <a:outerShdw dist="38100" dir="2640000" algn="bl" rotWithShape="0">
                  <a:schemeClr val="tx2">
                    <a:lumMod val="75000"/>
                  </a:schemeClr>
                </a:outerShdw>
              </a:effectLst>
            </a:endParaRPr>
          </a:p>
        </p:txBody>
      </p:sp>
      <p:sp>
        <p:nvSpPr>
          <p:cNvPr id="7" name="TextBox 6">
            <a:extLst>
              <a:ext uri="{FF2B5EF4-FFF2-40B4-BE49-F238E27FC236}">
                <a16:creationId xmlns:a16="http://schemas.microsoft.com/office/drawing/2014/main" id="{B78FACFD-F129-4057-A2CA-57BC3E7A2527}"/>
              </a:ext>
            </a:extLst>
          </p:cNvPr>
          <p:cNvSpPr txBox="1"/>
          <p:nvPr/>
        </p:nvSpPr>
        <p:spPr>
          <a:xfrm>
            <a:off x="424982" y="2706262"/>
            <a:ext cx="11295529" cy="2677656"/>
          </a:xfrm>
          <a:prstGeom prst="rect">
            <a:avLst/>
          </a:prstGeom>
          <a:noFill/>
        </p:spPr>
        <p:txBody>
          <a:bodyPr wrap="square" rtlCol="0">
            <a:spAutoFit/>
          </a:bodyPr>
          <a:lstStyle/>
          <a:p>
            <a:pPr marL="457200" indent="-457200">
              <a:buFont typeface="Courier New" panose="02070309020205020404" pitchFamily="49" charset="0"/>
              <a:buChar char="o"/>
            </a:pPr>
            <a:r>
              <a:rPr lang="en-IN" sz="2400" dirty="0">
                <a:latin typeface="Arial" panose="020B0604020202020204" pitchFamily="34" charset="0"/>
                <a:cs typeface="Arial" panose="020B0604020202020204" pitchFamily="34" charset="0"/>
              </a:rPr>
              <a:t>Age 35 ; S.A. 65,00,000 ; PPT 13 years ; Basic Yearly Prem 5,02,775</a:t>
            </a:r>
          </a:p>
          <a:p>
            <a:pPr marL="457200" indent="-457200">
              <a:buFont typeface="Courier New" panose="02070309020205020404" pitchFamily="49" charset="0"/>
              <a:buChar char="o"/>
            </a:pPr>
            <a:r>
              <a:rPr lang="en-IN" sz="2400" dirty="0">
                <a:latin typeface="Arial" panose="020B0604020202020204" pitchFamily="34" charset="0"/>
                <a:cs typeface="Arial" panose="020B0604020202020204" pitchFamily="34" charset="0"/>
              </a:rPr>
              <a:t>As per new I.T. rule the maturity proceeds are taxable</a:t>
            </a:r>
          </a:p>
          <a:p>
            <a:pPr marL="457200" indent="-457200">
              <a:buFont typeface="Courier New" panose="02070309020205020404" pitchFamily="49" charset="0"/>
              <a:buChar char="o"/>
            </a:pPr>
            <a:r>
              <a:rPr lang="en-IN" sz="2400" dirty="0">
                <a:latin typeface="Arial" panose="020B0604020202020204" pitchFamily="34" charset="0"/>
                <a:cs typeface="Arial" panose="020B0604020202020204" pitchFamily="34" charset="0"/>
              </a:rPr>
              <a:t>But in Jeevan Utsav it is being given as Survival Benefits every year</a:t>
            </a:r>
          </a:p>
          <a:p>
            <a:pPr marL="457200" indent="-457200">
              <a:buFont typeface="Courier New" panose="02070309020205020404" pitchFamily="49" charset="0"/>
              <a:buChar char="o"/>
            </a:pPr>
            <a:r>
              <a:rPr lang="en-IN" sz="2400" dirty="0">
                <a:latin typeface="Arial" panose="020B0604020202020204" pitchFamily="34" charset="0"/>
                <a:cs typeface="Arial" panose="020B0604020202020204" pitchFamily="34" charset="0"/>
              </a:rPr>
              <a:t>The rule anything over the total basic premium paid is taxable</a:t>
            </a:r>
          </a:p>
          <a:p>
            <a:pPr marL="457200" indent="-457200">
              <a:buFont typeface="Courier New" panose="02070309020205020404" pitchFamily="49" charset="0"/>
              <a:buChar char="o"/>
            </a:pPr>
            <a:r>
              <a:rPr lang="en-IN" sz="2400" dirty="0">
                <a:latin typeface="Arial" panose="020B0604020202020204" pitchFamily="34" charset="0"/>
                <a:cs typeface="Arial" panose="020B0604020202020204" pitchFamily="34" charset="0"/>
              </a:rPr>
              <a:t>The total premium paid is Rs.</a:t>
            </a:r>
            <a:r>
              <a:rPr lang="en-IN" dirty="0"/>
              <a:t> </a:t>
            </a:r>
            <a:r>
              <a:rPr lang="en-IN" sz="2400" dirty="0">
                <a:latin typeface="Arial" panose="020B0604020202020204" pitchFamily="34" charset="0"/>
                <a:cs typeface="Arial" panose="020B0604020202020204" pitchFamily="34" charset="0"/>
              </a:rPr>
              <a:t>6536075</a:t>
            </a:r>
          </a:p>
          <a:p>
            <a:pPr marL="457200" indent="-457200">
              <a:buFont typeface="Courier New" panose="02070309020205020404" pitchFamily="49" charset="0"/>
              <a:buChar char="o"/>
            </a:pPr>
            <a:r>
              <a:rPr lang="en-IN" sz="2400" dirty="0">
                <a:latin typeface="Arial" panose="020B0604020202020204" pitchFamily="34" charset="0"/>
                <a:cs typeface="Arial" panose="020B0604020202020204" pitchFamily="34" charset="0"/>
              </a:rPr>
              <a:t>So first 10 years S.Bs. are exempted from TDS and rest will be deducted</a:t>
            </a:r>
          </a:p>
          <a:p>
            <a:pPr marL="457200" indent="-457200">
              <a:buFont typeface="Courier New" panose="02070309020205020404" pitchFamily="49" charset="0"/>
              <a:buChar char="o"/>
            </a:pPr>
            <a:r>
              <a:rPr lang="en-IN" sz="2400" dirty="0">
                <a:latin typeface="Arial" panose="020B0604020202020204" pitchFamily="34" charset="0"/>
                <a:cs typeface="Arial" panose="020B0604020202020204" pitchFamily="34" charset="0"/>
              </a:rPr>
              <a:t>6536075 / 650000 = 10</a:t>
            </a:r>
          </a:p>
        </p:txBody>
      </p:sp>
      <p:sp>
        <p:nvSpPr>
          <p:cNvPr id="9" name="Rectangle 8">
            <a:extLst>
              <a:ext uri="{FF2B5EF4-FFF2-40B4-BE49-F238E27FC236}">
                <a16:creationId xmlns:a16="http://schemas.microsoft.com/office/drawing/2014/main" id="{65D5DF9A-F31C-4D4D-AD3C-538843DAB938}"/>
              </a:ext>
            </a:extLst>
          </p:cNvPr>
          <p:cNvSpPr/>
          <p:nvPr/>
        </p:nvSpPr>
        <p:spPr>
          <a:xfrm>
            <a:off x="874059" y="5763933"/>
            <a:ext cx="10326670" cy="461665"/>
          </a:xfrm>
          <a:prstGeom prst="rect">
            <a:avLst/>
          </a:prstGeom>
          <a:noFill/>
        </p:spPr>
        <p:txBody>
          <a:bodyPr wrap="square" lIns="91440" tIns="45720" rIns="91440" bIns="45720">
            <a:spAutoFit/>
          </a:bodyPr>
          <a:lstStyle/>
          <a:p>
            <a:pPr algn="ctr"/>
            <a:r>
              <a:rPr lang="en-US" sz="2400" b="1" cap="none" spc="0" dirty="0">
                <a:ln w="6600">
                  <a:solidFill>
                    <a:schemeClr val="accent2"/>
                  </a:solidFill>
                  <a:prstDash val="solid"/>
                </a:ln>
                <a:solidFill>
                  <a:srgbClr val="C00000"/>
                </a:solidFill>
                <a:effectLst>
                  <a:outerShdw dist="38100" dir="2700000" algn="tl" rotWithShape="0">
                    <a:schemeClr val="accent2"/>
                  </a:outerShdw>
                </a:effectLst>
              </a:rPr>
              <a:t>End of </a:t>
            </a:r>
            <a:r>
              <a:rPr lang="en-US" sz="2400" b="1" dirty="0">
                <a:ln w="6600">
                  <a:solidFill>
                    <a:schemeClr val="accent2"/>
                  </a:solidFill>
                  <a:prstDash val="solid"/>
                </a:ln>
                <a:solidFill>
                  <a:srgbClr val="C00000"/>
                </a:solidFill>
                <a:effectLst>
                  <a:outerShdw dist="38100" dir="2700000" algn="tl" rotWithShape="0">
                    <a:schemeClr val="accent2"/>
                  </a:outerShdw>
                </a:effectLst>
              </a:rPr>
              <a:t>today’s session and Jeevan Utsav will be continued in next session</a:t>
            </a:r>
            <a:endParaRPr lang="en-US" sz="2400" b="1" cap="none" spc="0" dirty="0">
              <a:ln w="6600">
                <a:solidFill>
                  <a:schemeClr val="accent2"/>
                </a:solidFill>
                <a:prstDash val="solid"/>
              </a:ln>
              <a:solidFill>
                <a:srgbClr val="C00000"/>
              </a:solidFill>
              <a:effectLst>
                <a:outerShdw dist="38100" dir="2700000" algn="tl" rotWithShape="0">
                  <a:schemeClr val="accent2"/>
                </a:outerShdw>
              </a:effectLst>
            </a:endParaRPr>
          </a:p>
        </p:txBody>
      </p:sp>
    </p:spTree>
    <p:custDataLst>
      <p:tags r:id="rId1"/>
    </p:custDataLst>
    <p:extLst>
      <p:ext uri="{BB962C8B-B14F-4D97-AF65-F5344CB8AC3E}">
        <p14:creationId xmlns:p14="http://schemas.microsoft.com/office/powerpoint/2010/main" val="4606597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6" grpId="0"/>
      <p:bldP spid="7" grpId="0" build="p"/>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577F945F-2390-4F14-947D-F2D65C1D614F}"/>
              </a:ext>
            </a:extLst>
          </p:cNvPr>
          <p:cNvSpPr txBox="1"/>
          <p:nvPr/>
        </p:nvSpPr>
        <p:spPr>
          <a:xfrm>
            <a:off x="372881" y="274342"/>
            <a:ext cx="3957651" cy="523220"/>
          </a:xfrm>
          <a:prstGeom prst="rect">
            <a:avLst/>
          </a:prstGeom>
          <a:noFill/>
        </p:spPr>
        <p:txBody>
          <a:bodyPr wrap="square" rtlCol="0">
            <a:spAutoFit/>
          </a:bodyPr>
          <a:lstStyle/>
          <a:p>
            <a:pPr algn="ctr"/>
            <a:r>
              <a:rPr lang="en-IN" sz="2800" b="1" dirty="0">
                <a:solidFill>
                  <a:srgbClr val="C00000"/>
                </a:solidFill>
                <a:latin typeface="Arial Black" panose="020B0A04020102020204" pitchFamily="34" charset="0"/>
              </a:rPr>
              <a:t>Jeevan Utsav - 871</a:t>
            </a:r>
          </a:p>
        </p:txBody>
      </p:sp>
      <p:grpSp>
        <p:nvGrpSpPr>
          <p:cNvPr id="29" name="Group 28">
            <a:extLst>
              <a:ext uri="{FF2B5EF4-FFF2-40B4-BE49-F238E27FC236}">
                <a16:creationId xmlns:a16="http://schemas.microsoft.com/office/drawing/2014/main" id="{A71F0926-E7DC-4950-9B55-A92ADBB76055}"/>
              </a:ext>
            </a:extLst>
          </p:cNvPr>
          <p:cNvGrpSpPr/>
          <p:nvPr/>
        </p:nvGrpSpPr>
        <p:grpSpPr>
          <a:xfrm>
            <a:off x="830656" y="1180619"/>
            <a:ext cx="10530685" cy="1179552"/>
            <a:chOff x="828159" y="1529122"/>
            <a:chExt cx="10530685" cy="925238"/>
          </a:xfrm>
        </p:grpSpPr>
        <p:sp>
          <p:nvSpPr>
            <p:cNvPr id="4" name="Rectangle 3">
              <a:extLst>
                <a:ext uri="{FF2B5EF4-FFF2-40B4-BE49-F238E27FC236}">
                  <a16:creationId xmlns:a16="http://schemas.microsoft.com/office/drawing/2014/main" id="{7553A37F-AC81-455F-8716-9432870A4F00}"/>
                </a:ext>
              </a:extLst>
            </p:cNvPr>
            <p:cNvSpPr/>
            <p:nvPr/>
          </p:nvSpPr>
          <p:spPr>
            <a:xfrm>
              <a:off x="842668" y="1761004"/>
              <a:ext cx="3957652" cy="42897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8" name="Straight Connector 7">
              <a:extLst>
                <a:ext uri="{FF2B5EF4-FFF2-40B4-BE49-F238E27FC236}">
                  <a16:creationId xmlns:a16="http://schemas.microsoft.com/office/drawing/2014/main" id="{3D832C2F-F863-4BB7-8CF3-0FE64036F1FE}"/>
                </a:ext>
              </a:extLst>
            </p:cNvPr>
            <p:cNvCxnSpPr>
              <a:cxnSpLocks/>
            </p:cNvCxnSpPr>
            <p:nvPr/>
          </p:nvCxnSpPr>
          <p:spPr>
            <a:xfrm flipH="1">
              <a:off x="828159" y="1633899"/>
              <a:ext cx="2041" cy="820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61E6E35-B9B7-40C9-B7C1-1EEDDB9E3853}"/>
                </a:ext>
              </a:extLst>
            </p:cNvPr>
            <p:cNvCxnSpPr>
              <a:cxnSpLocks/>
            </p:cNvCxnSpPr>
            <p:nvPr/>
          </p:nvCxnSpPr>
          <p:spPr>
            <a:xfrm flipH="1">
              <a:off x="4787852" y="1529122"/>
              <a:ext cx="1" cy="7745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2D7FD5D2-A9AB-4F3F-ADBC-42610BDA9856}"/>
                </a:ext>
              </a:extLst>
            </p:cNvPr>
            <p:cNvSpPr/>
            <p:nvPr/>
          </p:nvSpPr>
          <p:spPr>
            <a:xfrm>
              <a:off x="4793166" y="1748118"/>
              <a:ext cx="951900" cy="45559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 name="Rectangle 36">
              <a:extLst>
                <a:ext uri="{FF2B5EF4-FFF2-40B4-BE49-F238E27FC236}">
                  <a16:creationId xmlns:a16="http://schemas.microsoft.com/office/drawing/2014/main" id="{7B86AABD-7247-40D7-8619-800AFD88A29B}"/>
                </a:ext>
              </a:extLst>
            </p:cNvPr>
            <p:cNvSpPr/>
            <p:nvPr/>
          </p:nvSpPr>
          <p:spPr>
            <a:xfrm>
              <a:off x="5740909" y="1749330"/>
              <a:ext cx="5617935" cy="458829"/>
            </a:xfrm>
            <a:prstGeom prst="rect">
              <a:avLst/>
            </a:prstGeom>
            <a:solidFill>
              <a:srgbClr val="DDED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7" name="Straight Connector 16">
              <a:extLst>
                <a:ext uri="{FF2B5EF4-FFF2-40B4-BE49-F238E27FC236}">
                  <a16:creationId xmlns:a16="http://schemas.microsoft.com/office/drawing/2014/main" id="{8D34BF9B-333F-4B53-A47D-C1DA4E3CB252}"/>
                </a:ext>
              </a:extLst>
            </p:cNvPr>
            <p:cNvCxnSpPr>
              <a:cxnSpLocks/>
            </p:cNvCxnSpPr>
            <p:nvPr/>
          </p:nvCxnSpPr>
          <p:spPr>
            <a:xfrm>
              <a:off x="11345439" y="1581159"/>
              <a:ext cx="585" cy="8635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10C050F-4B1C-463C-9433-6AC7C4E39528}"/>
                </a:ext>
              </a:extLst>
            </p:cNvPr>
            <p:cNvCxnSpPr>
              <a:cxnSpLocks/>
            </p:cNvCxnSpPr>
            <p:nvPr/>
          </p:nvCxnSpPr>
          <p:spPr>
            <a:xfrm flipH="1">
              <a:off x="5742417" y="1529122"/>
              <a:ext cx="2649" cy="78177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1" name="TextBox 50">
            <a:extLst>
              <a:ext uri="{FF2B5EF4-FFF2-40B4-BE49-F238E27FC236}">
                <a16:creationId xmlns:a16="http://schemas.microsoft.com/office/drawing/2014/main" id="{185ADAC3-46EA-4177-BF52-62C807B7C6F4}"/>
              </a:ext>
            </a:extLst>
          </p:cNvPr>
          <p:cNvSpPr txBox="1"/>
          <p:nvPr/>
        </p:nvSpPr>
        <p:spPr>
          <a:xfrm>
            <a:off x="6693842" y="368541"/>
            <a:ext cx="4341026" cy="461665"/>
          </a:xfrm>
          <a:prstGeom prst="rect">
            <a:avLst/>
          </a:prstGeom>
          <a:noFill/>
        </p:spPr>
        <p:txBody>
          <a:bodyPr wrap="square" rtlCol="0">
            <a:spAutoFit/>
          </a:bodyPr>
          <a:lstStyle/>
          <a:p>
            <a:pPr algn="ctr"/>
            <a:r>
              <a:rPr lang="en-IN" sz="2400" b="1" dirty="0">
                <a:solidFill>
                  <a:srgbClr val="C00000"/>
                </a:solidFill>
                <a:latin typeface="Lucida Sans Unicode" panose="020B0602030504020204" pitchFamily="34" charset="0"/>
                <a:cs typeface="Lucida Sans Unicode" panose="020B0602030504020204" pitchFamily="34" charset="0"/>
              </a:rPr>
              <a:t>Basic Terms &amp; Conditions</a:t>
            </a:r>
          </a:p>
        </p:txBody>
      </p:sp>
      <p:sp>
        <p:nvSpPr>
          <p:cNvPr id="28" name="TextBox 27">
            <a:extLst>
              <a:ext uri="{FF2B5EF4-FFF2-40B4-BE49-F238E27FC236}">
                <a16:creationId xmlns:a16="http://schemas.microsoft.com/office/drawing/2014/main" id="{D5DE46B4-5C92-45FA-8D86-88C7D4C11162}"/>
              </a:ext>
            </a:extLst>
          </p:cNvPr>
          <p:cNvSpPr txBox="1"/>
          <p:nvPr/>
        </p:nvSpPr>
        <p:spPr>
          <a:xfrm>
            <a:off x="321456" y="3285283"/>
            <a:ext cx="11497663" cy="3416320"/>
          </a:xfrm>
          <a:prstGeom prst="rect">
            <a:avLst/>
          </a:prstGeom>
          <a:noFill/>
        </p:spPr>
        <p:txBody>
          <a:bodyPr wrap="square" rtlCol="0">
            <a:spAutoFit/>
          </a:bodyPr>
          <a:lstStyle/>
          <a:p>
            <a:pPr marL="285750" indent="-285750">
              <a:buFont typeface="Wingdings" panose="05000000000000000000" pitchFamily="2" charset="2"/>
              <a:buChar char="ü"/>
            </a:pPr>
            <a:r>
              <a:rPr lang="en-IN" sz="2400" dirty="0">
                <a:solidFill>
                  <a:srgbClr val="C00000"/>
                </a:solidFill>
                <a:latin typeface="Arial" panose="020B0604020202020204" pitchFamily="34" charset="0"/>
                <a:cs typeface="Arial" panose="020B0604020202020204" pitchFamily="34" charset="0"/>
              </a:rPr>
              <a:t>NBD = Nearer Birth Day. </a:t>
            </a:r>
          </a:p>
          <a:p>
            <a:pPr marL="285750" indent="-285750">
              <a:buFont typeface="Wingdings" panose="05000000000000000000" pitchFamily="2" charset="2"/>
              <a:buChar char="ü"/>
            </a:pPr>
            <a:r>
              <a:rPr lang="en-IN" sz="2400" dirty="0" err="1">
                <a:latin typeface="Arial" panose="020B0604020202020204" pitchFamily="34" charset="0"/>
                <a:cs typeface="Arial" panose="020B0604020202020204" pitchFamily="34" charset="0"/>
              </a:rPr>
              <a:t>Ie</a:t>
            </a:r>
            <a:r>
              <a:rPr lang="en-IN" sz="2400" dirty="0">
                <a:latin typeface="Arial" panose="020B0604020202020204" pitchFamily="34" charset="0"/>
                <a:cs typeface="Arial" panose="020B0604020202020204" pitchFamily="34" charset="0"/>
              </a:rPr>
              <a:t>. Date Of Completion (DOC), if it lies in first 6 months from the date of birth lower age should be taken. If it lies in the 2</a:t>
            </a:r>
            <a:r>
              <a:rPr lang="en-IN" sz="2400" baseline="30000" dirty="0">
                <a:latin typeface="Arial" panose="020B0604020202020204" pitchFamily="34" charset="0"/>
                <a:cs typeface="Arial" panose="020B0604020202020204" pitchFamily="34" charset="0"/>
              </a:rPr>
              <a:t>nd</a:t>
            </a:r>
            <a:r>
              <a:rPr lang="en-IN" sz="2400" dirty="0">
                <a:latin typeface="Arial" panose="020B0604020202020204" pitchFamily="34" charset="0"/>
                <a:cs typeface="Arial" panose="020B0604020202020204" pitchFamily="34" charset="0"/>
              </a:rPr>
              <a:t> 6 months higher age should be taken</a:t>
            </a:r>
          </a:p>
          <a:p>
            <a:pPr marL="285750" indent="-285750">
              <a:buFont typeface="Wingdings" panose="05000000000000000000" pitchFamily="2" charset="2"/>
              <a:buChar char="ü"/>
            </a:pPr>
            <a:r>
              <a:rPr lang="en-IN" sz="2400" dirty="0">
                <a:latin typeface="Arial" panose="020B0604020202020204" pitchFamily="34" charset="0"/>
                <a:cs typeface="Arial" panose="020B0604020202020204" pitchFamily="34" charset="0"/>
              </a:rPr>
              <a:t>Ex: Today 10/12/2023 ; Date Of Birth (DOB) 02/06/1980. Then as on today the age is 8 days, 6 months and 43 years. </a:t>
            </a:r>
          </a:p>
          <a:p>
            <a:pPr marL="285750" indent="-285750">
              <a:buFont typeface="Wingdings" panose="05000000000000000000" pitchFamily="2" charset="2"/>
              <a:buChar char="ü"/>
            </a:pPr>
            <a:r>
              <a:rPr lang="en-IN" sz="2400" dirty="0">
                <a:latin typeface="Arial" panose="020B0604020202020204" pitchFamily="34" charset="0"/>
                <a:cs typeface="Arial" panose="020B0604020202020204" pitchFamily="34" charset="0"/>
              </a:rPr>
              <a:t>Up to 6 months lower age should be taken. Since the above is more than 6 months higher age should be taken. </a:t>
            </a:r>
            <a:r>
              <a:rPr lang="en-IN" sz="2400" dirty="0" err="1">
                <a:latin typeface="Arial" panose="020B0604020202020204" pitchFamily="34" charset="0"/>
                <a:cs typeface="Arial" panose="020B0604020202020204" pitchFamily="34" charset="0"/>
              </a:rPr>
              <a:t>Ie</a:t>
            </a:r>
            <a:r>
              <a:rPr lang="en-IN" sz="2400" dirty="0">
                <a:latin typeface="Arial" panose="020B0604020202020204" pitchFamily="34" charset="0"/>
                <a:cs typeface="Arial" panose="020B0604020202020204" pitchFamily="34" charset="0"/>
              </a:rPr>
              <a:t>. as on today the NBD is 44 years instead of 43 years</a:t>
            </a:r>
          </a:p>
        </p:txBody>
      </p:sp>
      <p:sp>
        <p:nvSpPr>
          <p:cNvPr id="21" name="TextBox 20">
            <a:extLst>
              <a:ext uri="{FF2B5EF4-FFF2-40B4-BE49-F238E27FC236}">
                <a16:creationId xmlns:a16="http://schemas.microsoft.com/office/drawing/2014/main" id="{A51D54B7-51AA-4885-A1C6-E6EED80E7B8B}"/>
              </a:ext>
            </a:extLst>
          </p:cNvPr>
          <p:cNvSpPr txBox="1"/>
          <p:nvPr/>
        </p:nvSpPr>
        <p:spPr>
          <a:xfrm>
            <a:off x="515934" y="634907"/>
            <a:ext cx="1508483" cy="707886"/>
          </a:xfrm>
          <a:prstGeom prst="rect">
            <a:avLst/>
          </a:prstGeom>
          <a:noFill/>
        </p:spPr>
        <p:txBody>
          <a:bodyPr wrap="square" rtlCol="0">
            <a:spAutoFit/>
          </a:bodyPr>
          <a:lstStyle/>
          <a:p>
            <a:pPr algn="ctr"/>
            <a:r>
              <a:rPr lang="en-IN" sz="2000" b="1" dirty="0"/>
              <a:t>Age: 90 days to 65 NBD</a:t>
            </a:r>
          </a:p>
        </p:txBody>
      </p:sp>
      <p:sp>
        <p:nvSpPr>
          <p:cNvPr id="22" name="TextBox 21">
            <a:extLst>
              <a:ext uri="{FF2B5EF4-FFF2-40B4-BE49-F238E27FC236}">
                <a16:creationId xmlns:a16="http://schemas.microsoft.com/office/drawing/2014/main" id="{C1D80AB1-9DFF-4808-A366-2C22D35B4CB6}"/>
              </a:ext>
            </a:extLst>
          </p:cNvPr>
          <p:cNvSpPr txBox="1"/>
          <p:nvPr/>
        </p:nvSpPr>
        <p:spPr>
          <a:xfrm>
            <a:off x="3795749" y="2118764"/>
            <a:ext cx="2695835" cy="707886"/>
          </a:xfrm>
          <a:prstGeom prst="rect">
            <a:avLst/>
          </a:prstGeom>
          <a:noFill/>
        </p:spPr>
        <p:txBody>
          <a:bodyPr wrap="square" rtlCol="0">
            <a:spAutoFit/>
          </a:bodyPr>
          <a:lstStyle/>
          <a:p>
            <a:pPr algn="ctr"/>
            <a:r>
              <a:rPr lang="en-IN" sz="2000" b="1" dirty="0"/>
              <a:t>2 to 5 years depending on age at entry</a:t>
            </a:r>
          </a:p>
        </p:txBody>
      </p:sp>
      <p:sp>
        <p:nvSpPr>
          <p:cNvPr id="23" name="TextBox 22">
            <a:extLst>
              <a:ext uri="{FF2B5EF4-FFF2-40B4-BE49-F238E27FC236}">
                <a16:creationId xmlns:a16="http://schemas.microsoft.com/office/drawing/2014/main" id="{26872581-FED0-4676-8D9D-458900F0398C}"/>
              </a:ext>
            </a:extLst>
          </p:cNvPr>
          <p:cNvSpPr txBox="1"/>
          <p:nvPr/>
        </p:nvSpPr>
        <p:spPr>
          <a:xfrm>
            <a:off x="2204407" y="2032354"/>
            <a:ext cx="1654460" cy="400110"/>
          </a:xfrm>
          <a:prstGeom prst="rect">
            <a:avLst/>
          </a:prstGeom>
          <a:noFill/>
        </p:spPr>
        <p:txBody>
          <a:bodyPr wrap="square" rtlCol="0">
            <a:spAutoFit/>
          </a:bodyPr>
          <a:lstStyle/>
          <a:p>
            <a:pPr algn="ctr"/>
            <a:r>
              <a:rPr lang="en-IN" sz="2000" b="1" dirty="0"/>
              <a:t>5 to 16 years</a:t>
            </a:r>
          </a:p>
        </p:txBody>
      </p:sp>
      <p:sp>
        <p:nvSpPr>
          <p:cNvPr id="24" name="TextBox 23">
            <a:extLst>
              <a:ext uri="{FF2B5EF4-FFF2-40B4-BE49-F238E27FC236}">
                <a16:creationId xmlns:a16="http://schemas.microsoft.com/office/drawing/2014/main" id="{6A4122E8-EF38-4381-9B25-EF965CD9D483}"/>
              </a:ext>
            </a:extLst>
          </p:cNvPr>
          <p:cNvSpPr txBox="1"/>
          <p:nvPr/>
        </p:nvSpPr>
        <p:spPr>
          <a:xfrm>
            <a:off x="6512481" y="2053965"/>
            <a:ext cx="4814558" cy="707886"/>
          </a:xfrm>
          <a:prstGeom prst="rect">
            <a:avLst/>
          </a:prstGeom>
          <a:noFill/>
        </p:spPr>
        <p:txBody>
          <a:bodyPr wrap="square" rtlCol="0">
            <a:spAutoFit/>
          </a:bodyPr>
          <a:lstStyle/>
          <a:p>
            <a:pPr algn="ctr"/>
            <a:r>
              <a:rPr lang="en-IN" sz="2000" b="1" dirty="0">
                <a:solidFill>
                  <a:srgbClr val="002060"/>
                </a:solidFill>
              </a:rPr>
              <a:t>For minor life the PPT should be completion of age 18 to receive the 1</a:t>
            </a:r>
            <a:r>
              <a:rPr lang="en-IN" sz="2000" b="1" baseline="30000" dirty="0">
                <a:solidFill>
                  <a:srgbClr val="002060"/>
                </a:solidFill>
              </a:rPr>
              <a:t>st</a:t>
            </a:r>
            <a:r>
              <a:rPr lang="en-IN" sz="2000" b="1" dirty="0">
                <a:solidFill>
                  <a:srgbClr val="002060"/>
                </a:solidFill>
              </a:rPr>
              <a:t> Survival Benefit</a:t>
            </a:r>
          </a:p>
        </p:txBody>
      </p:sp>
      <p:sp>
        <p:nvSpPr>
          <p:cNvPr id="27" name="TextBox 26">
            <a:extLst>
              <a:ext uri="{FF2B5EF4-FFF2-40B4-BE49-F238E27FC236}">
                <a16:creationId xmlns:a16="http://schemas.microsoft.com/office/drawing/2014/main" id="{15C06106-D409-491E-84D6-2D6466DB10DF}"/>
              </a:ext>
            </a:extLst>
          </p:cNvPr>
          <p:cNvSpPr txBox="1"/>
          <p:nvPr/>
        </p:nvSpPr>
        <p:spPr>
          <a:xfrm>
            <a:off x="4725648" y="782957"/>
            <a:ext cx="1119184" cy="707886"/>
          </a:xfrm>
          <a:prstGeom prst="rect">
            <a:avLst/>
          </a:prstGeom>
          <a:noFill/>
        </p:spPr>
        <p:txBody>
          <a:bodyPr wrap="square" rtlCol="0">
            <a:spAutoFit/>
          </a:bodyPr>
          <a:lstStyle/>
          <a:p>
            <a:pPr algn="ctr"/>
            <a:r>
              <a:rPr lang="en-IN" sz="2000" b="1" dirty="0"/>
              <a:t>Waiting Period</a:t>
            </a:r>
          </a:p>
        </p:txBody>
      </p:sp>
      <p:sp>
        <p:nvSpPr>
          <p:cNvPr id="30" name="TextBox 29">
            <a:extLst>
              <a:ext uri="{FF2B5EF4-FFF2-40B4-BE49-F238E27FC236}">
                <a16:creationId xmlns:a16="http://schemas.microsoft.com/office/drawing/2014/main" id="{DB38F280-EE24-4A7A-A984-61FE91502F18}"/>
              </a:ext>
            </a:extLst>
          </p:cNvPr>
          <p:cNvSpPr txBox="1"/>
          <p:nvPr/>
        </p:nvSpPr>
        <p:spPr>
          <a:xfrm>
            <a:off x="5900897" y="1511963"/>
            <a:ext cx="5349770" cy="400110"/>
          </a:xfrm>
          <a:prstGeom prst="rect">
            <a:avLst/>
          </a:prstGeom>
          <a:noFill/>
        </p:spPr>
        <p:txBody>
          <a:bodyPr wrap="square" rtlCol="0">
            <a:spAutoFit/>
          </a:bodyPr>
          <a:lstStyle/>
          <a:p>
            <a:pPr algn="ctr"/>
            <a:r>
              <a:rPr lang="en-IN" sz="2000" b="1" dirty="0"/>
              <a:t>Life Time Income Benefit @ 10% of Sum Assured</a:t>
            </a:r>
          </a:p>
        </p:txBody>
      </p:sp>
      <p:sp>
        <p:nvSpPr>
          <p:cNvPr id="31" name="TextBox 30">
            <a:extLst>
              <a:ext uri="{FF2B5EF4-FFF2-40B4-BE49-F238E27FC236}">
                <a16:creationId xmlns:a16="http://schemas.microsoft.com/office/drawing/2014/main" id="{8C5C7BB9-F004-4538-AD86-2AF4E79DEA71}"/>
              </a:ext>
            </a:extLst>
          </p:cNvPr>
          <p:cNvSpPr txBox="1"/>
          <p:nvPr/>
        </p:nvSpPr>
        <p:spPr>
          <a:xfrm>
            <a:off x="1547467" y="1488945"/>
            <a:ext cx="2757488" cy="400110"/>
          </a:xfrm>
          <a:prstGeom prst="rect">
            <a:avLst/>
          </a:prstGeom>
          <a:noFill/>
        </p:spPr>
        <p:txBody>
          <a:bodyPr wrap="square" rtlCol="0">
            <a:spAutoFit/>
          </a:bodyPr>
          <a:lstStyle/>
          <a:p>
            <a:pPr algn="ctr"/>
            <a:r>
              <a:rPr lang="en-IN" sz="2000" b="1" dirty="0"/>
              <a:t>Premium Paying Term</a:t>
            </a:r>
          </a:p>
        </p:txBody>
      </p:sp>
      <p:sp>
        <p:nvSpPr>
          <p:cNvPr id="2" name="TextBox 1">
            <a:extLst>
              <a:ext uri="{FF2B5EF4-FFF2-40B4-BE49-F238E27FC236}">
                <a16:creationId xmlns:a16="http://schemas.microsoft.com/office/drawing/2014/main" id="{88F5C212-C070-487D-9FA0-19F6B93AE67C}"/>
              </a:ext>
            </a:extLst>
          </p:cNvPr>
          <p:cNvSpPr txBox="1"/>
          <p:nvPr/>
        </p:nvSpPr>
        <p:spPr>
          <a:xfrm>
            <a:off x="3795749" y="2772696"/>
            <a:ext cx="8023370" cy="646331"/>
          </a:xfrm>
          <a:prstGeom prst="rect">
            <a:avLst/>
          </a:prstGeom>
          <a:noFill/>
        </p:spPr>
        <p:txBody>
          <a:bodyPr wrap="square" rtlCol="0">
            <a:spAutoFit/>
          </a:bodyPr>
          <a:lstStyle/>
          <a:p>
            <a:r>
              <a:rPr lang="en-IN" b="1" dirty="0">
                <a:solidFill>
                  <a:srgbClr val="C00000"/>
                </a:solidFill>
                <a:latin typeface="Arial" panose="020B0604020202020204" pitchFamily="34" charset="0"/>
                <a:cs typeface="Arial" panose="020B0604020202020204" pitchFamily="34" charset="0"/>
              </a:rPr>
              <a:t>Note: Apart from plans, some technical terms I would like to elaborate as this as training session, even newly joined LIC field force will be here</a:t>
            </a:r>
          </a:p>
        </p:txBody>
      </p:sp>
    </p:spTree>
    <p:custDataLst>
      <p:tags r:id="rId1"/>
    </p:custDataLst>
    <p:extLst>
      <p:ext uri="{BB962C8B-B14F-4D97-AF65-F5344CB8AC3E}">
        <p14:creationId xmlns:p14="http://schemas.microsoft.com/office/powerpoint/2010/main" val="2997006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P spid="21" grpId="0"/>
      <p:bldP spid="22" grpId="0"/>
      <p:bldP spid="23" grpId="0"/>
      <p:bldP spid="24" grpId="0"/>
      <p:bldP spid="27" grpId="0"/>
      <p:bldP spid="30" grpId="0"/>
      <p:bldP spid="31"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577F945F-2390-4F14-947D-F2D65C1D614F}"/>
              </a:ext>
            </a:extLst>
          </p:cNvPr>
          <p:cNvSpPr txBox="1"/>
          <p:nvPr/>
        </p:nvSpPr>
        <p:spPr>
          <a:xfrm>
            <a:off x="372881" y="274342"/>
            <a:ext cx="3957651" cy="523220"/>
          </a:xfrm>
          <a:prstGeom prst="rect">
            <a:avLst/>
          </a:prstGeom>
          <a:noFill/>
        </p:spPr>
        <p:txBody>
          <a:bodyPr wrap="square" rtlCol="0">
            <a:spAutoFit/>
          </a:bodyPr>
          <a:lstStyle/>
          <a:p>
            <a:pPr algn="ctr"/>
            <a:r>
              <a:rPr lang="en-IN" sz="2800" b="1" dirty="0">
                <a:solidFill>
                  <a:srgbClr val="C00000"/>
                </a:solidFill>
                <a:latin typeface="Arial Black" panose="020B0A04020102020204" pitchFamily="34" charset="0"/>
              </a:rPr>
              <a:t>Jeevan Utsav - 871</a:t>
            </a:r>
          </a:p>
        </p:txBody>
      </p:sp>
      <p:sp>
        <p:nvSpPr>
          <p:cNvPr id="26" name="TextBox 25">
            <a:extLst>
              <a:ext uri="{FF2B5EF4-FFF2-40B4-BE49-F238E27FC236}">
                <a16:creationId xmlns:a16="http://schemas.microsoft.com/office/drawing/2014/main" id="{B53712CC-97E1-4791-A690-E87F898EC08D}"/>
              </a:ext>
            </a:extLst>
          </p:cNvPr>
          <p:cNvSpPr txBox="1"/>
          <p:nvPr/>
        </p:nvSpPr>
        <p:spPr>
          <a:xfrm>
            <a:off x="4240874" y="388476"/>
            <a:ext cx="2713875" cy="369332"/>
          </a:xfrm>
          <a:prstGeom prst="rect">
            <a:avLst/>
          </a:prstGeom>
          <a:noFill/>
        </p:spPr>
        <p:txBody>
          <a:bodyPr wrap="square" rtlCol="0">
            <a:spAutoFit/>
          </a:bodyPr>
          <a:lstStyle/>
          <a:p>
            <a:pPr algn="ctr"/>
            <a:r>
              <a:rPr lang="en-IN" b="1" dirty="0">
                <a:solidFill>
                  <a:srgbClr val="C00000"/>
                </a:solidFill>
                <a:latin typeface="Lucida Sans Unicode" panose="020B0602030504020204" pitchFamily="34" charset="0"/>
                <a:cs typeface="Lucida Sans Unicode" panose="020B0602030504020204" pitchFamily="34" charset="0"/>
              </a:rPr>
              <a:t>Launched 29-11-23</a:t>
            </a:r>
          </a:p>
        </p:txBody>
      </p:sp>
      <p:sp>
        <p:nvSpPr>
          <p:cNvPr id="51" name="TextBox 50">
            <a:extLst>
              <a:ext uri="{FF2B5EF4-FFF2-40B4-BE49-F238E27FC236}">
                <a16:creationId xmlns:a16="http://schemas.microsoft.com/office/drawing/2014/main" id="{185ADAC3-46EA-4177-BF52-62C807B7C6F4}"/>
              </a:ext>
            </a:extLst>
          </p:cNvPr>
          <p:cNvSpPr txBox="1"/>
          <p:nvPr/>
        </p:nvSpPr>
        <p:spPr>
          <a:xfrm>
            <a:off x="6693842" y="368541"/>
            <a:ext cx="4341026" cy="461665"/>
          </a:xfrm>
          <a:prstGeom prst="rect">
            <a:avLst/>
          </a:prstGeom>
          <a:noFill/>
        </p:spPr>
        <p:txBody>
          <a:bodyPr wrap="square" rtlCol="0">
            <a:spAutoFit/>
          </a:bodyPr>
          <a:lstStyle/>
          <a:p>
            <a:pPr algn="ctr"/>
            <a:r>
              <a:rPr lang="en-IN" sz="2400" b="1" dirty="0">
                <a:solidFill>
                  <a:srgbClr val="C00000"/>
                </a:solidFill>
                <a:latin typeface="Lucida Sans Unicode" panose="020B0602030504020204" pitchFamily="34" charset="0"/>
                <a:cs typeface="Lucida Sans Unicode" panose="020B0602030504020204" pitchFamily="34" charset="0"/>
              </a:rPr>
              <a:t>Basic Terms &amp; Conditions</a:t>
            </a:r>
          </a:p>
        </p:txBody>
      </p:sp>
      <p:sp>
        <p:nvSpPr>
          <p:cNvPr id="28" name="TextBox 27">
            <a:extLst>
              <a:ext uri="{FF2B5EF4-FFF2-40B4-BE49-F238E27FC236}">
                <a16:creationId xmlns:a16="http://schemas.microsoft.com/office/drawing/2014/main" id="{D5DE46B4-5C92-45FA-8D86-88C7D4C11162}"/>
              </a:ext>
            </a:extLst>
          </p:cNvPr>
          <p:cNvSpPr txBox="1"/>
          <p:nvPr/>
        </p:nvSpPr>
        <p:spPr>
          <a:xfrm>
            <a:off x="347168" y="1070429"/>
            <a:ext cx="11497663" cy="3046988"/>
          </a:xfrm>
          <a:prstGeom prst="rect">
            <a:avLst/>
          </a:prstGeom>
          <a:noFill/>
        </p:spPr>
        <p:txBody>
          <a:bodyPr wrap="square" rtlCol="0">
            <a:spAutoFit/>
          </a:bodyPr>
          <a:lstStyle/>
          <a:p>
            <a:pPr marL="285750" indent="-285750">
              <a:buFont typeface="Wingdings" panose="05000000000000000000" pitchFamily="2" charset="2"/>
              <a:buChar char="ü"/>
            </a:pPr>
            <a:r>
              <a:rPr lang="en-IN" sz="2400" dirty="0">
                <a:latin typeface="Arial" panose="020B0604020202020204" pitchFamily="34" charset="0"/>
                <a:cs typeface="Arial" panose="020B0604020202020204" pitchFamily="34" charset="0"/>
              </a:rPr>
              <a:t>The DOC can be shifted to earlier days, which is called BACK DATING. </a:t>
            </a:r>
          </a:p>
          <a:p>
            <a:pPr marL="285750" indent="-285750">
              <a:buFont typeface="Wingdings" panose="05000000000000000000" pitchFamily="2" charset="2"/>
              <a:buChar char="ü"/>
            </a:pPr>
            <a:r>
              <a:rPr lang="en-IN" sz="2400" dirty="0">
                <a:latin typeface="Arial" panose="020B0604020202020204" pitchFamily="34" charset="0"/>
                <a:cs typeface="Arial" panose="020B0604020202020204" pitchFamily="34" charset="0"/>
              </a:rPr>
              <a:t>Back Dating can be done from 1st April of current financial year but not earlier to date of launch of new plans. Since the date of launch of Jeevan Utsav is 29-11-23, if we back date the excess 8 days, then the age NBD will be 43 only.  The Backing Dating should be from 29-11-2023 to 30/11/2023 to get 43 LBD</a:t>
            </a:r>
          </a:p>
          <a:p>
            <a:pPr marL="285750" indent="-285750">
              <a:buFont typeface="Wingdings" panose="05000000000000000000" pitchFamily="2" charset="2"/>
              <a:buChar char="ü"/>
            </a:pPr>
            <a:r>
              <a:rPr lang="en-IN" sz="2400" dirty="0">
                <a:solidFill>
                  <a:srgbClr val="C00000"/>
                </a:solidFill>
                <a:latin typeface="Arial" panose="020B0604020202020204" pitchFamily="34" charset="0"/>
                <a:cs typeface="Arial" panose="020B0604020202020204" pitchFamily="34" charset="0"/>
              </a:rPr>
              <a:t>LBD = Last Birth Day. </a:t>
            </a:r>
            <a:r>
              <a:rPr lang="en-IN" sz="2400" dirty="0">
                <a:latin typeface="Arial" panose="020B0604020202020204" pitchFamily="34" charset="0"/>
                <a:cs typeface="Arial" panose="020B0604020202020204" pitchFamily="34" charset="0"/>
              </a:rPr>
              <a:t>Only completed years should be taken as age. </a:t>
            </a:r>
            <a:r>
              <a:rPr lang="en-IN" sz="2400" dirty="0" err="1">
                <a:latin typeface="Arial" panose="020B0604020202020204" pitchFamily="34" charset="0"/>
                <a:cs typeface="Arial" panose="020B0604020202020204" pitchFamily="34" charset="0"/>
              </a:rPr>
              <a:t>Ie</a:t>
            </a:r>
            <a:r>
              <a:rPr lang="en-IN" sz="2400" dirty="0">
                <a:latin typeface="Arial" panose="020B0604020202020204" pitchFamily="34" charset="0"/>
                <a:cs typeface="Arial" panose="020B0604020202020204" pitchFamily="34" charset="0"/>
              </a:rPr>
              <a:t> as on today the age is 43 LBD only. Whatever days and months should be ignored</a:t>
            </a:r>
          </a:p>
          <a:p>
            <a:pPr marL="285750" indent="-285750">
              <a:buFont typeface="Wingdings" panose="05000000000000000000" pitchFamily="2" charset="2"/>
              <a:buChar char="ü"/>
            </a:pPr>
            <a:r>
              <a:rPr lang="en-IN" sz="2400" dirty="0">
                <a:latin typeface="Arial" panose="020B0604020202020204" pitchFamily="34" charset="0"/>
                <a:cs typeface="Arial" panose="020B0604020202020204" pitchFamily="34" charset="0"/>
              </a:rPr>
              <a:t>Generally for minors LBD should be taken.</a:t>
            </a:r>
          </a:p>
        </p:txBody>
      </p:sp>
    </p:spTree>
    <p:custDataLst>
      <p:tags r:id="rId1"/>
    </p:custDataLst>
    <p:extLst>
      <p:ext uri="{BB962C8B-B14F-4D97-AF65-F5344CB8AC3E}">
        <p14:creationId xmlns:p14="http://schemas.microsoft.com/office/powerpoint/2010/main" val="30859070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577F945F-2390-4F14-947D-F2D65C1D614F}"/>
              </a:ext>
            </a:extLst>
          </p:cNvPr>
          <p:cNvSpPr txBox="1"/>
          <p:nvPr/>
        </p:nvSpPr>
        <p:spPr>
          <a:xfrm>
            <a:off x="307498" y="237201"/>
            <a:ext cx="3957651" cy="523220"/>
          </a:xfrm>
          <a:prstGeom prst="rect">
            <a:avLst/>
          </a:prstGeom>
          <a:noFill/>
        </p:spPr>
        <p:txBody>
          <a:bodyPr wrap="square" rtlCol="0">
            <a:spAutoFit/>
          </a:bodyPr>
          <a:lstStyle/>
          <a:p>
            <a:pPr algn="ctr"/>
            <a:r>
              <a:rPr lang="en-IN" sz="2800" b="1" dirty="0">
                <a:solidFill>
                  <a:srgbClr val="C00000"/>
                </a:solidFill>
                <a:latin typeface="Arial Black" panose="020B0A04020102020204" pitchFamily="34" charset="0"/>
              </a:rPr>
              <a:t>Jeevan Utsav - 871</a:t>
            </a:r>
          </a:p>
        </p:txBody>
      </p:sp>
      <p:sp>
        <p:nvSpPr>
          <p:cNvPr id="9" name="TextBox 8">
            <a:extLst>
              <a:ext uri="{FF2B5EF4-FFF2-40B4-BE49-F238E27FC236}">
                <a16:creationId xmlns:a16="http://schemas.microsoft.com/office/drawing/2014/main" id="{946C6BE0-D183-4B8F-A17D-927EA3FAAE50}"/>
              </a:ext>
            </a:extLst>
          </p:cNvPr>
          <p:cNvSpPr txBox="1"/>
          <p:nvPr/>
        </p:nvSpPr>
        <p:spPr>
          <a:xfrm>
            <a:off x="307498" y="963059"/>
            <a:ext cx="1581849" cy="646331"/>
          </a:xfrm>
          <a:prstGeom prst="rect">
            <a:avLst/>
          </a:prstGeom>
          <a:noFill/>
        </p:spPr>
        <p:txBody>
          <a:bodyPr wrap="square" rtlCol="0">
            <a:spAutoFit/>
          </a:bodyPr>
          <a:lstStyle/>
          <a:p>
            <a:pPr algn="ctr"/>
            <a:r>
              <a:rPr lang="en-IN" b="1" dirty="0"/>
              <a:t>Age: 90 days to 65 NBD</a:t>
            </a:r>
          </a:p>
        </p:txBody>
      </p:sp>
      <p:grpSp>
        <p:nvGrpSpPr>
          <p:cNvPr id="11" name="Group 10">
            <a:extLst>
              <a:ext uri="{FF2B5EF4-FFF2-40B4-BE49-F238E27FC236}">
                <a16:creationId xmlns:a16="http://schemas.microsoft.com/office/drawing/2014/main" id="{B014419A-34A5-40E2-BC3E-32904E3AF7EC}"/>
              </a:ext>
            </a:extLst>
          </p:cNvPr>
          <p:cNvGrpSpPr/>
          <p:nvPr/>
        </p:nvGrpSpPr>
        <p:grpSpPr>
          <a:xfrm>
            <a:off x="928484" y="786362"/>
            <a:ext cx="10505607" cy="1620638"/>
            <a:chOff x="840417" y="460973"/>
            <a:chExt cx="10505607" cy="1620638"/>
          </a:xfrm>
        </p:grpSpPr>
        <p:sp>
          <p:nvSpPr>
            <p:cNvPr id="4" name="Rectangle 3">
              <a:extLst>
                <a:ext uri="{FF2B5EF4-FFF2-40B4-BE49-F238E27FC236}">
                  <a16:creationId xmlns:a16="http://schemas.microsoft.com/office/drawing/2014/main" id="{7553A37F-AC81-455F-8716-9432870A4F00}"/>
                </a:ext>
              </a:extLst>
            </p:cNvPr>
            <p:cNvSpPr/>
            <p:nvPr/>
          </p:nvSpPr>
          <p:spPr>
            <a:xfrm>
              <a:off x="842668" y="1335293"/>
              <a:ext cx="3957652" cy="49161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8" name="Straight Connector 7">
              <a:extLst>
                <a:ext uri="{FF2B5EF4-FFF2-40B4-BE49-F238E27FC236}">
                  <a16:creationId xmlns:a16="http://schemas.microsoft.com/office/drawing/2014/main" id="{3D832C2F-F863-4BB7-8CF3-0FE64036F1FE}"/>
                </a:ext>
              </a:extLst>
            </p:cNvPr>
            <p:cNvCxnSpPr>
              <a:cxnSpLocks/>
            </p:cNvCxnSpPr>
            <p:nvPr/>
          </p:nvCxnSpPr>
          <p:spPr>
            <a:xfrm flipH="1">
              <a:off x="840417" y="1218090"/>
              <a:ext cx="2041" cy="820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61E6E35-B9B7-40C9-B7C1-1EEDDB9E3853}"/>
                </a:ext>
              </a:extLst>
            </p:cNvPr>
            <p:cNvCxnSpPr>
              <a:cxnSpLocks/>
            </p:cNvCxnSpPr>
            <p:nvPr/>
          </p:nvCxnSpPr>
          <p:spPr>
            <a:xfrm flipH="1">
              <a:off x="4781877" y="1166053"/>
              <a:ext cx="5975" cy="8439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2D7FD5D2-A9AB-4F3F-ADBC-42610BDA9856}"/>
                </a:ext>
              </a:extLst>
            </p:cNvPr>
            <p:cNvSpPr/>
            <p:nvPr/>
          </p:nvSpPr>
          <p:spPr>
            <a:xfrm>
              <a:off x="4793166" y="1335293"/>
              <a:ext cx="951900" cy="50535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 name="Rectangle 36">
              <a:extLst>
                <a:ext uri="{FF2B5EF4-FFF2-40B4-BE49-F238E27FC236}">
                  <a16:creationId xmlns:a16="http://schemas.microsoft.com/office/drawing/2014/main" id="{7B86AABD-7247-40D7-8619-800AFD88A29B}"/>
                </a:ext>
              </a:extLst>
            </p:cNvPr>
            <p:cNvSpPr/>
            <p:nvPr/>
          </p:nvSpPr>
          <p:spPr>
            <a:xfrm>
              <a:off x="5728089" y="1343039"/>
              <a:ext cx="5617935" cy="515582"/>
            </a:xfrm>
            <a:prstGeom prst="rect">
              <a:avLst/>
            </a:prstGeom>
            <a:solidFill>
              <a:srgbClr val="DDED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7" name="Straight Connector 16">
              <a:extLst>
                <a:ext uri="{FF2B5EF4-FFF2-40B4-BE49-F238E27FC236}">
                  <a16:creationId xmlns:a16="http://schemas.microsoft.com/office/drawing/2014/main" id="{8D34BF9B-333F-4B53-A47D-C1DA4E3CB252}"/>
                </a:ext>
              </a:extLst>
            </p:cNvPr>
            <p:cNvCxnSpPr>
              <a:cxnSpLocks/>
            </p:cNvCxnSpPr>
            <p:nvPr/>
          </p:nvCxnSpPr>
          <p:spPr>
            <a:xfrm>
              <a:off x="11345439" y="1218090"/>
              <a:ext cx="585" cy="8635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10C050F-4B1C-463C-9433-6AC7C4E39528}"/>
                </a:ext>
              </a:extLst>
            </p:cNvPr>
            <p:cNvCxnSpPr>
              <a:cxnSpLocks/>
            </p:cNvCxnSpPr>
            <p:nvPr/>
          </p:nvCxnSpPr>
          <p:spPr>
            <a:xfrm flipH="1">
              <a:off x="5736752" y="460973"/>
              <a:ext cx="0" cy="156435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89B8EF66-54A3-47EA-8B92-3BAE1189A744}"/>
              </a:ext>
            </a:extLst>
          </p:cNvPr>
          <p:cNvSpPr txBox="1"/>
          <p:nvPr/>
        </p:nvSpPr>
        <p:spPr>
          <a:xfrm>
            <a:off x="4789103" y="1005276"/>
            <a:ext cx="1119184" cy="707886"/>
          </a:xfrm>
          <a:prstGeom prst="rect">
            <a:avLst/>
          </a:prstGeom>
          <a:noFill/>
        </p:spPr>
        <p:txBody>
          <a:bodyPr wrap="square" rtlCol="0">
            <a:spAutoFit/>
          </a:bodyPr>
          <a:lstStyle/>
          <a:p>
            <a:pPr algn="ctr"/>
            <a:r>
              <a:rPr lang="en-IN" sz="2000" b="1" dirty="0"/>
              <a:t>Waiting Period</a:t>
            </a:r>
          </a:p>
        </p:txBody>
      </p:sp>
      <p:sp>
        <p:nvSpPr>
          <p:cNvPr id="18" name="TextBox 17">
            <a:extLst>
              <a:ext uri="{FF2B5EF4-FFF2-40B4-BE49-F238E27FC236}">
                <a16:creationId xmlns:a16="http://schemas.microsoft.com/office/drawing/2014/main" id="{21AFBD1B-A42F-4E43-81AB-6062540A0AD7}"/>
              </a:ext>
            </a:extLst>
          </p:cNvPr>
          <p:cNvSpPr txBox="1"/>
          <p:nvPr/>
        </p:nvSpPr>
        <p:spPr>
          <a:xfrm>
            <a:off x="5938281" y="1701628"/>
            <a:ext cx="5436747" cy="400110"/>
          </a:xfrm>
          <a:prstGeom prst="rect">
            <a:avLst/>
          </a:prstGeom>
          <a:noFill/>
        </p:spPr>
        <p:txBody>
          <a:bodyPr wrap="square" rtlCol="0">
            <a:spAutoFit/>
          </a:bodyPr>
          <a:lstStyle/>
          <a:p>
            <a:pPr algn="ctr"/>
            <a:r>
              <a:rPr lang="en-IN" sz="2000" b="1" dirty="0"/>
              <a:t>Life Time Income Benefit @ 10% of Sum Assured</a:t>
            </a:r>
          </a:p>
        </p:txBody>
      </p:sp>
      <p:sp>
        <p:nvSpPr>
          <p:cNvPr id="13" name="TextBox 12">
            <a:extLst>
              <a:ext uri="{FF2B5EF4-FFF2-40B4-BE49-F238E27FC236}">
                <a16:creationId xmlns:a16="http://schemas.microsoft.com/office/drawing/2014/main" id="{6354D684-EF01-4BC6-B3C1-1BD49BD13D61}"/>
              </a:ext>
            </a:extLst>
          </p:cNvPr>
          <p:cNvSpPr txBox="1"/>
          <p:nvPr/>
        </p:nvSpPr>
        <p:spPr>
          <a:xfrm>
            <a:off x="893149" y="1689146"/>
            <a:ext cx="2535851" cy="400110"/>
          </a:xfrm>
          <a:prstGeom prst="rect">
            <a:avLst/>
          </a:prstGeom>
          <a:noFill/>
        </p:spPr>
        <p:txBody>
          <a:bodyPr wrap="square" rtlCol="0">
            <a:spAutoFit/>
          </a:bodyPr>
          <a:lstStyle/>
          <a:p>
            <a:pPr algn="ctr"/>
            <a:r>
              <a:rPr lang="en-IN" sz="2000" b="1" dirty="0"/>
              <a:t>Premium Paying Term</a:t>
            </a:r>
          </a:p>
        </p:txBody>
      </p:sp>
      <p:sp>
        <p:nvSpPr>
          <p:cNvPr id="16" name="TextBox 15">
            <a:extLst>
              <a:ext uri="{FF2B5EF4-FFF2-40B4-BE49-F238E27FC236}">
                <a16:creationId xmlns:a16="http://schemas.microsoft.com/office/drawing/2014/main" id="{D079C5A3-AE53-4C14-92C3-CB077D476DC0}"/>
              </a:ext>
            </a:extLst>
          </p:cNvPr>
          <p:cNvSpPr txBox="1"/>
          <p:nvPr/>
        </p:nvSpPr>
        <p:spPr>
          <a:xfrm>
            <a:off x="3257517" y="1713513"/>
            <a:ext cx="1582433" cy="400110"/>
          </a:xfrm>
          <a:prstGeom prst="rect">
            <a:avLst/>
          </a:prstGeom>
          <a:noFill/>
        </p:spPr>
        <p:txBody>
          <a:bodyPr wrap="square" rtlCol="0">
            <a:spAutoFit/>
          </a:bodyPr>
          <a:lstStyle/>
          <a:p>
            <a:pPr algn="ctr"/>
            <a:r>
              <a:rPr lang="en-IN" sz="2000" b="1" dirty="0">
                <a:solidFill>
                  <a:srgbClr val="C00000"/>
                </a:solidFill>
              </a:rPr>
              <a:t>5 to 16 years</a:t>
            </a:r>
          </a:p>
        </p:txBody>
      </p:sp>
      <p:sp>
        <p:nvSpPr>
          <p:cNvPr id="34" name="TextBox 33">
            <a:extLst>
              <a:ext uri="{FF2B5EF4-FFF2-40B4-BE49-F238E27FC236}">
                <a16:creationId xmlns:a16="http://schemas.microsoft.com/office/drawing/2014/main" id="{F0250327-6973-43FA-B9B7-F02FFFABF0FA}"/>
              </a:ext>
            </a:extLst>
          </p:cNvPr>
          <p:cNvSpPr txBox="1"/>
          <p:nvPr/>
        </p:nvSpPr>
        <p:spPr>
          <a:xfrm>
            <a:off x="5734639" y="786362"/>
            <a:ext cx="2518329" cy="400110"/>
          </a:xfrm>
          <a:prstGeom prst="rect">
            <a:avLst/>
          </a:prstGeom>
          <a:noFill/>
        </p:spPr>
        <p:txBody>
          <a:bodyPr wrap="square" rtlCol="0">
            <a:spAutoFit/>
          </a:bodyPr>
          <a:lstStyle/>
          <a:p>
            <a:pPr algn="ctr"/>
            <a:r>
              <a:rPr lang="en-IN" sz="2000" b="1" dirty="0"/>
              <a:t>No Maturity Benefit</a:t>
            </a:r>
          </a:p>
        </p:txBody>
      </p:sp>
      <p:sp>
        <p:nvSpPr>
          <p:cNvPr id="51" name="TextBox 50">
            <a:extLst>
              <a:ext uri="{FF2B5EF4-FFF2-40B4-BE49-F238E27FC236}">
                <a16:creationId xmlns:a16="http://schemas.microsoft.com/office/drawing/2014/main" id="{185ADAC3-46EA-4177-BF52-62C807B7C6F4}"/>
              </a:ext>
            </a:extLst>
          </p:cNvPr>
          <p:cNvSpPr txBox="1"/>
          <p:nvPr/>
        </p:nvSpPr>
        <p:spPr>
          <a:xfrm>
            <a:off x="4670985" y="324697"/>
            <a:ext cx="4938414" cy="461665"/>
          </a:xfrm>
          <a:prstGeom prst="rect">
            <a:avLst/>
          </a:prstGeom>
          <a:noFill/>
        </p:spPr>
        <p:txBody>
          <a:bodyPr wrap="square" rtlCol="0">
            <a:spAutoFit/>
          </a:bodyPr>
          <a:lstStyle/>
          <a:p>
            <a:pPr algn="ctr"/>
            <a:r>
              <a:rPr lang="en-IN" sz="2400" b="1" dirty="0">
                <a:solidFill>
                  <a:srgbClr val="C00000"/>
                </a:solidFill>
                <a:latin typeface="Lucida Sans Unicode" panose="020B0602030504020204" pitchFamily="34" charset="0"/>
                <a:cs typeface="Lucida Sans Unicode" panose="020B0602030504020204" pitchFamily="34" charset="0"/>
              </a:rPr>
              <a:t>Income Benefit &amp; Waiting Period</a:t>
            </a:r>
          </a:p>
        </p:txBody>
      </p:sp>
      <p:sp>
        <p:nvSpPr>
          <p:cNvPr id="12" name="TextBox 11">
            <a:extLst>
              <a:ext uri="{FF2B5EF4-FFF2-40B4-BE49-F238E27FC236}">
                <a16:creationId xmlns:a16="http://schemas.microsoft.com/office/drawing/2014/main" id="{DFA3729A-65FF-4DF2-BAAE-6D73F58A4225}"/>
              </a:ext>
            </a:extLst>
          </p:cNvPr>
          <p:cNvSpPr txBox="1"/>
          <p:nvPr/>
        </p:nvSpPr>
        <p:spPr>
          <a:xfrm>
            <a:off x="4703827" y="2274586"/>
            <a:ext cx="1579234" cy="400110"/>
          </a:xfrm>
          <a:prstGeom prst="rect">
            <a:avLst/>
          </a:prstGeom>
          <a:noFill/>
        </p:spPr>
        <p:txBody>
          <a:bodyPr wrap="square" rtlCol="0">
            <a:spAutoFit/>
          </a:bodyPr>
          <a:lstStyle/>
          <a:p>
            <a:pPr algn="ctr"/>
            <a:r>
              <a:rPr lang="en-IN" sz="2000" b="1" dirty="0"/>
              <a:t>2 to 5 years</a:t>
            </a:r>
          </a:p>
        </p:txBody>
      </p:sp>
      <p:cxnSp>
        <p:nvCxnSpPr>
          <p:cNvPr id="35" name="Straight Arrow Connector 34">
            <a:extLst>
              <a:ext uri="{FF2B5EF4-FFF2-40B4-BE49-F238E27FC236}">
                <a16:creationId xmlns:a16="http://schemas.microsoft.com/office/drawing/2014/main" id="{FF830C5D-9A4F-43AD-A7F1-310569CD7C2A}"/>
              </a:ext>
            </a:extLst>
          </p:cNvPr>
          <p:cNvCxnSpPr>
            <a:cxnSpLocks/>
          </p:cNvCxnSpPr>
          <p:nvPr/>
        </p:nvCxnSpPr>
        <p:spPr>
          <a:xfrm>
            <a:off x="4290463" y="2152294"/>
            <a:ext cx="0" cy="44412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92E25F35-47E5-4BE3-8F23-9F19ABEE325C}"/>
              </a:ext>
            </a:extLst>
          </p:cNvPr>
          <p:cNvSpPr txBox="1"/>
          <p:nvPr/>
        </p:nvSpPr>
        <p:spPr>
          <a:xfrm>
            <a:off x="3760912" y="2832677"/>
            <a:ext cx="3947452" cy="707886"/>
          </a:xfrm>
          <a:prstGeom prst="rect">
            <a:avLst/>
          </a:prstGeom>
          <a:solidFill>
            <a:srgbClr val="FFFFCC"/>
          </a:solidFill>
          <a:ln>
            <a:solidFill>
              <a:schemeClr val="tx1"/>
            </a:solidFill>
          </a:ln>
        </p:spPr>
        <p:txBody>
          <a:bodyPr wrap="square" rtlCol="0">
            <a:spAutoFit/>
          </a:bodyPr>
          <a:lstStyle/>
          <a:p>
            <a:pPr algn="ctr"/>
            <a:r>
              <a:rPr lang="en-IN" sz="2000" b="1" dirty="0">
                <a:solidFill>
                  <a:srgbClr val="002060"/>
                </a:solidFill>
                <a:latin typeface="Arial" panose="020B0604020202020204" pitchFamily="34" charset="0"/>
                <a:cs typeface="Arial" panose="020B0604020202020204" pitchFamily="34" charset="0"/>
              </a:rPr>
              <a:t>Guaranteed Addition @ 40 per 1000 S.A. per policy year</a:t>
            </a:r>
          </a:p>
        </p:txBody>
      </p:sp>
      <p:sp>
        <p:nvSpPr>
          <p:cNvPr id="39" name="TextBox 38">
            <a:extLst>
              <a:ext uri="{FF2B5EF4-FFF2-40B4-BE49-F238E27FC236}">
                <a16:creationId xmlns:a16="http://schemas.microsoft.com/office/drawing/2014/main" id="{F947D5F0-4376-4100-95D8-33699285329A}"/>
              </a:ext>
            </a:extLst>
          </p:cNvPr>
          <p:cNvSpPr txBox="1"/>
          <p:nvPr/>
        </p:nvSpPr>
        <p:spPr>
          <a:xfrm>
            <a:off x="2925671" y="3709914"/>
            <a:ext cx="5617935" cy="707886"/>
          </a:xfrm>
          <a:prstGeom prst="rect">
            <a:avLst/>
          </a:prstGeom>
          <a:solidFill>
            <a:srgbClr val="FFFFCC"/>
          </a:solidFill>
          <a:ln>
            <a:solidFill>
              <a:schemeClr val="tx1"/>
            </a:solidFill>
          </a:ln>
        </p:spPr>
        <p:txBody>
          <a:bodyPr wrap="square" rtlCol="0">
            <a:spAutoFit/>
          </a:bodyPr>
          <a:lstStyle/>
          <a:p>
            <a:pPr algn="ctr"/>
            <a:r>
              <a:rPr lang="en-IN" sz="2000" b="1" dirty="0">
                <a:solidFill>
                  <a:srgbClr val="C00000"/>
                </a:solidFill>
                <a:latin typeface="Arial" panose="020B0604020202020204" pitchFamily="34" charset="0"/>
                <a:cs typeface="Arial" panose="020B0604020202020204" pitchFamily="34" charset="0"/>
              </a:rPr>
              <a:t>Will be added at the end of each policy year, provided the whole year’s premium is paid</a:t>
            </a:r>
          </a:p>
        </p:txBody>
      </p:sp>
      <p:sp>
        <p:nvSpPr>
          <p:cNvPr id="40" name="TextBox 39">
            <a:extLst>
              <a:ext uri="{FF2B5EF4-FFF2-40B4-BE49-F238E27FC236}">
                <a16:creationId xmlns:a16="http://schemas.microsoft.com/office/drawing/2014/main" id="{5D0FE1B8-862F-4BAD-A960-45A4042B227F}"/>
              </a:ext>
            </a:extLst>
          </p:cNvPr>
          <p:cNvSpPr txBox="1"/>
          <p:nvPr/>
        </p:nvSpPr>
        <p:spPr>
          <a:xfrm>
            <a:off x="2502644" y="4587151"/>
            <a:ext cx="6463988" cy="1015663"/>
          </a:xfrm>
          <a:prstGeom prst="rect">
            <a:avLst/>
          </a:prstGeom>
          <a:solidFill>
            <a:srgbClr val="FFFFCC"/>
          </a:solidFill>
          <a:ln>
            <a:solidFill>
              <a:schemeClr val="tx1"/>
            </a:solidFill>
          </a:ln>
        </p:spPr>
        <p:txBody>
          <a:bodyPr wrap="square" rtlCol="0">
            <a:spAutoFit/>
          </a:bodyPr>
          <a:lstStyle/>
          <a:p>
            <a:pPr algn="ctr"/>
            <a:r>
              <a:rPr lang="en-IN" sz="2000" b="1" dirty="0">
                <a:solidFill>
                  <a:srgbClr val="002060"/>
                </a:solidFill>
                <a:latin typeface="Arial" panose="020B0604020202020204" pitchFamily="34" charset="0"/>
                <a:cs typeface="Arial" panose="020B0604020202020204" pitchFamily="34" charset="0"/>
              </a:rPr>
              <a:t>For Death G.A. will be added for the year of death immaterial of premium paid as the unpaid premium of P.Y. will be deducted from death proceed</a:t>
            </a:r>
          </a:p>
        </p:txBody>
      </p:sp>
    </p:spTree>
    <p:custDataLst>
      <p:tags r:id="rId1"/>
    </p:custDataLst>
    <p:extLst>
      <p:ext uri="{BB962C8B-B14F-4D97-AF65-F5344CB8AC3E}">
        <p14:creationId xmlns:p14="http://schemas.microsoft.com/office/powerpoint/2010/main" val="16320432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8" grpId="0"/>
      <p:bldP spid="13" grpId="0"/>
      <p:bldP spid="16" grpId="0"/>
      <p:bldP spid="34" grpId="0"/>
      <p:bldP spid="12" grpId="0"/>
      <p:bldP spid="38" grpId="0" animBg="1"/>
      <p:bldP spid="39" grpId="0" animBg="1"/>
      <p:bldP spid="4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577F945F-2390-4F14-947D-F2D65C1D614F}"/>
              </a:ext>
            </a:extLst>
          </p:cNvPr>
          <p:cNvSpPr txBox="1"/>
          <p:nvPr/>
        </p:nvSpPr>
        <p:spPr>
          <a:xfrm>
            <a:off x="307498" y="237201"/>
            <a:ext cx="3957651" cy="523220"/>
          </a:xfrm>
          <a:prstGeom prst="rect">
            <a:avLst/>
          </a:prstGeom>
          <a:noFill/>
        </p:spPr>
        <p:txBody>
          <a:bodyPr wrap="square" rtlCol="0">
            <a:spAutoFit/>
          </a:bodyPr>
          <a:lstStyle/>
          <a:p>
            <a:pPr algn="ctr"/>
            <a:r>
              <a:rPr lang="en-IN" sz="2800" b="1" dirty="0">
                <a:solidFill>
                  <a:srgbClr val="C00000"/>
                </a:solidFill>
                <a:latin typeface="Arial Black" panose="020B0A04020102020204" pitchFamily="34" charset="0"/>
              </a:rPr>
              <a:t>Jeevan Utsav - 871</a:t>
            </a:r>
          </a:p>
        </p:txBody>
      </p:sp>
      <p:sp>
        <p:nvSpPr>
          <p:cNvPr id="51" name="TextBox 50">
            <a:extLst>
              <a:ext uri="{FF2B5EF4-FFF2-40B4-BE49-F238E27FC236}">
                <a16:creationId xmlns:a16="http://schemas.microsoft.com/office/drawing/2014/main" id="{185ADAC3-46EA-4177-BF52-62C807B7C6F4}"/>
              </a:ext>
            </a:extLst>
          </p:cNvPr>
          <p:cNvSpPr txBox="1"/>
          <p:nvPr/>
        </p:nvSpPr>
        <p:spPr>
          <a:xfrm>
            <a:off x="4670985" y="324697"/>
            <a:ext cx="4938414" cy="461665"/>
          </a:xfrm>
          <a:prstGeom prst="rect">
            <a:avLst/>
          </a:prstGeom>
          <a:noFill/>
        </p:spPr>
        <p:txBody>
          <a:bodyPr wrap="square" rtlCol="0">
            <a:spAutoFit/>
          </a:bodyPr>
          <a:lstStyle/>
          <a:p>
            <a:pPr algn="ctr"/>
            <a:r>
              <a:rPr lang="en-IN" sz="2400" b="1" dirty="0">
                <a:solidFill>
                  <a:srgbClr val="C00000"/>
                </a:solidFill>
                <a:latin typeface="Lucida Sans Unicode" panose="020B0602030504020204" pitchFamily="34" charset="0"/>
                <a:cs typeface="Lucida Sans Unicode" panose="020B0602030504020204" pitchFamily="34" charset="0"/>
              </a:rPr>
              <a:t>Income Benefit &amp; Waiting Period</a:t>
            </a:r>
          </a:p>
        </p:txBody>
      </p:sp>
      <p:pic>
        <p:nvPicPr>
          <p:cNvPr id="3" name="Picture 2">
            <a:extLst>
              <a:ext uri="{FF2B5EF4-FFF2-40B4-BE49-F238E27FC236}">
                <a16:creationId xmlns:a16="http://schemas.microsoft.com/office/drawing/2014/main" id="{A263D004-335A-444D-AD45-CE5196D9E8B2}"/>
              </a:ext>
            </a:extLst>
          </p:cNvPr>
          <p:cNvPicPr>
            <a:picLocks noChangeAspect="1"/>
          </p:cNvPicPr>
          <p:nvPr/>
        </p:nvPicPr>
        <p:blipFill>
          <a:blip r:embed="rId3"/>
          <a:stretch>
            <a:fillRect/>
          </a:stretch>
        </p:blipFill>
        <p:spPr>
          <a:xfrm>
            <a:off x="8284930" y="1156447"/>
            <a:ext cx="3478547" cy="3550024"/>
          </a:xfrm>
          <a:prstGeom prst="rect">
            <a:avLst/>
          </a:prstGeom>
          <a:ln w="19050">
            <a:solidFill>
              <a:schemeClr val="tx1"/>
            </a:solidFill>
          </a:ln>
        </p:spPr>
      </p:pic>
      <p:sp>
        <p:nvSpPr>
          <p:cNvPr id="41" name="TextBox 40">
            <a:extLst>
              <a:ext uri="{FF2B5EF4-FFF2-40B4-BE49-F238E27FC236}">
                <a16:creationId xmlns:a16="http://schemas.microsoft.com/office/drawing/2014/main" id="{E6891448-9A2D-4940-952B-3C15412DF37F}"/>
              </a:ext>
            </a:extLst>
          </p:cNvPr>
          <p:cNvSpPr txBox="1"/>
          <p:nvPr/>
        </p:nvSpPr>
        <p:spPr>
          <a:xfrm>
            <a:off x="605118" y="5912446"/>
            <a:ext cx="10576985" cy="461665"/>
          </a:xfrm>
          <a:prstGeom prst="rect">
            <a:avLst/>
          </a:prstGeom>
          <a:solidFill>
            <a:srgbClr val="FFFFCC"/>
          </a:solidFill>
          <a:ln>
            <a:solidFill>
              <a:schemeClr val="tx1"/>
            </a:solidFill>
          </a:ln>
        </p:spPr>
        <p:txBody>
          <a:bodyPr wrap="square" rtlCol="0">
            <a:spAutoFit/>
          </a:bodyPr>
          <a:lstStyle/>
          <a:p>
            <a:pPr algn="ctr"/>
            <a:r>
              <a:rPr lang="en-IN" sz="2400" dirty="0"/>
              <a:t>For Surrender proportionate completed months of the P.Y. will be taken into account</a:t>
            </a:r>
          </a:p>
        </p:txBody>
      </p:sp>
      <p:sp>
        <p:nvSpPr>
          <p:cNvPr id="6" name="TextBox 5">
            <a:extLst>
              <a:ext uri="{FF2B5EF4-FFF2-40B4-BE49-F238E27FC236}">
                <a16:creationId xmlns:a16="http://schemas.microsoft.com/office/drawing/2014/main" id="{4A7E05A7-EDE6-4BF8-AB05-F70C949AAF87}"/>
              </a:ext>
            </a:extLst>
          </p:cNvPr>
          <p:cNvSpPr txBox="1"/>
          <p:nvPr/>
        </p:nvSpPr>
        <p:spPr>
          <a:xfrm>
            <a:off x="428522" y="786362"/>
            <a:ext cx="7411113" cy="2677656"/>
          </a:xfrm>
          <a:prstGeom prst="rect">
            <a:avLst/>
          </a:prstGeom>
          <a:noFill/>
        </p:spPr>
        <p:txBody>
          <a:bodyPr wrap="square" rtlCol="0">
            <a:spAutoFit/>
          </a:bodyPr>
          <a:lstStyle/>
          <a:p>
            <a:pPr marL="342900" indent="-342900">
              <a:buFont typeface="Wingdings" panose="05000000000000000000" pitchFamily="2" charset="2"/>
              <a:buChar char="Ø"/>
            </a:pPr>
            <a:r>
              <a:rPr lang="en-IN" sz="2400" dirty="0">
                <a:solidFill>
                  <a:srgbClr val="C00000"/>
                </a:solidFill>
                <a:latin typeface="Arial" panose="020B0604020202020204" pitchFamily="34" charset="0"/>
                <a:cs typeface="Arial" panose="020B0604020202020204" pitchFamily="34" charset="0"/>
              </a:rPr>
              <a:t>Two options available to receive Income Benefit</a:t>
            </a:r>
          </a:p>
          <a:p>
            <a:pPr marL="342900" indent="-342900">
              <a:buAutoNum type="arabicParenR"/>
            </a:pPr>
            <a:r>
              <a:rPr lang="en-IN" sz="2400" dirty="0">
                <a:solidFill>
                  <a:srgbClr val="002060"/>
                </a:solidFill>
                <a:latin typeface="Arial" panose="020B0604020202020204" pitchFamily="34" charset="0"/>
                <a:cs typeface="Arial" panose="020B0604020202020204" pitchFamily="34" charset="0"/>
              </a:rPr>
              <a:t>Regular Income payable every year</a:t>
            </a:r>
          </a:p>
          <a:p>
            <a:pPr marL="342900" indent="-342900">
              <a:buAutoNum type="arabicParenR"/>
            </a:pPr>
            <a:r>
              <a:rPr lang="en-IN" sz="2400" dirty="0">
                <a:solidFill>
                  <a:srgbClr val="002060"/>
                </a:solidFill>
                <a:latin typeface="Arial" panose="020B0604020202020204" pitchFamily="34" charset="0"/>
                <a:cs typeface="Arial" panose="020B0604020202020204" pitchFamily="34" charset="0"/>
              </a:rPr>
              <a:t>Flexi Income: Can accumulate the Income Benefit</a:t>
            </a:r>
          </a:p>
          <a:p>
            <a:pPr marL="342900" indent="-342900">
              <a:buFont typeface="Wingdings" panose="05000000000000000000" pitchFamily="2" charset="2"/>
              <a:buChar char="Ø"/>
            </a:pPr>
            <a:r>
              <a:rPr lang="en-IN" sz="2400" dirty="0">
                <a:solidFill>
                  <a:srgbClr val="C00000"/>
                </a:solidFill>
                <a:latin typeface="Arial" panose="020B0604020202020204" pitchFamily="34" charset="0"/>
                <a:cs typeface="Arial" panose="020B0604020202020204" pitchFamily="34" charset="0"/>
              </a:rPr>
              <a:t>Flexi Income will yield 5.5% compounded p.a.</a:t>
            </a:r>
          </a:p>
          <a:p>
            <a:pPr marL="342900" indent="-342900">
              <a:buFont typeface="Wingdings" panose="05000000000000000000" pitchFamily="2" charset="2"/>
              <a:buChar char="Ø"/>
            </a:pPr>
            <a:r>
              <a:rPr lang="en-IN" sz="2400" dirty="0">
                <a:solidFill>
                  <a:srgbClr val="002060"/>
                </a:solidFill>
                <a:latin typeface="Arial" panose="020B0604020202020204" pitchFamily="34" charset="0"/>
                <a:cs typeface="Arial" panose="020B0604020202020204" pitchFamily="34" charset="0"/>
              </a:rPr>
              <a:t>Once in a policy year maximum 75% can be withdrawn from the accumulated amount</a:t>
            </a:r>
          </a:p>
          <a:p>
            <a:pPr marL="342900" indent="-342900">
              <a:buFont typeface="Wingdings" panose="05000000000000000000" pitchFamily="2" charset="2"/>
              <a:buChar char="Ø"/>
            </a:pPr>
            <a:r>
              <a:rPr lang="en-IN" sz="2400" dirty="0">
                <a:solidFill>
                  <a:srgbClr val="C00000"/>
                </a:solidFill>
                <a:latin typeface="Arial" panose="020B0604020202020204" pitchFamily="34" charset="0"/>
                <a:cs typeface="Arial" panose="020B0604020202020204" pitchFamily="34" charset="0"/>
              </a:rPr>
              <a:t>No maturity and hence no maturity value</a:t>
            </a:r>
          </a:p>
        </p:txBody>
      </p:sp>
      <p:sp>
        <p:nvSpPr>
          <p:cNvPr id="2" name="TextBox 1">
            <a:extLst>
              <a:ext uri="{FF2B5EF4-FFF2-40B4-BE49-F238E27FC236}">
                <a16:creationId xmlns:a16="http://schemas.microsoft.com/office/drawing/2014/main" id="{BE33BDB1-F934-4071-BF97-3A5D93CE66F0}"/>
              </a:ext>
            </a:extLst>
          </p:cNvPr>
          <p:cNvSpPr txBox="1"/>
          <p:nvPr/>
        </p:nvSpPr>
        <p:spPr>
          <a:xfrm>
            <a:off x="1222669" y="3440035"/>
            <a:ext cx="6268112" cy="461665"/>
          </a:xfrm>
          <a:prstGeom prst="rect">
            <a:avLst/>
          </a:prstGeom>
          <a:noFill/>
        </p:spPr>
        <p:txBody>
          <a:bodyPr wrap="square" rtlCol="0">
            <a:spAutoFit/>
          </a:bodyPr>
          <a:lstStyle/>
          <a:p>
            <a:r>
              <a:rPr lang="en-IN" sz="2400" b="1" dirty="0">
                <a:solidFill>
                  <a:srgbClr val="002060"/>
                </a:solidFill>
                <a:latin typeface="Arial" panose="020B0604020202020204" pitchFamily="34" charset="0"/>
                <a:cs typeface="Arial" panose="020B0604020202020204" pitchFamily="34" charset="0"/>
              </a:rPr>
              <a:t>What is Policy Year of a particular policy?</a:t>
            </a:r>
          </a:p>
        </p:txBody>
      </p:sp>
      <p:sp>
        <p:nvSpPr>
          <p:cNvPr id="9" name="TextBox 8">
            <a:extLst>
              <a:ext uri="{FF2B5EF4-FFF2-40B4-BE49-F238E27FC236}">
                <a16:creationId xmlns:a16="http://schemas.microsoft.com/office/drawing/2014/main" id="{4E3B1E65-1D0D-4994-8E91-4D6E537C99E4}"/>
              </a:ext>
            </a:extLst>
          </p:cNvPr>
          <p:cNvSpPr txBox="1"/>
          <p:nvPr/>
        </p:nvSpPr>
        <p:spPr>
          <a:xfrm>
            <a:off x="428521" y="3927641"/>
            <a:ext cx="7856409" cy="1785104"/>
          </a:xfrm>
          <a:prstGeom prst="rect">
            <a:avLst/>
          </a:prstGeom>
          <a:noFill/>
        </p:spPr>
        <p:txBody>
          <a:bodyPr wrap="square" rtlCol="0">
            <a:spAutoFit/>
          </a:bodyPr>
          <a:lstStyle/>
          <a:p>
            <a:pPr marL="342900" indent="-342900">
              <a:buFont typeface="Courier New" panose="02070309020205020404" pitchFamily="49" charset="0"/>
              <a:buChar char="o"/>
            </a:pPr>
            <a:r>
              <a:rPr lang="en-IN" sz="2200" dirty="0">
                <a:solidFill>
                  <a:srgbClr val="C00000"/>
                </a:solidFill>
                <a:latin typeface="Arial" panose="020B0604020202020204" pitchFamily="34" charset="0"/>
                <a:cs typeface="Arial" panose="020B0604020202020204" pitchFamily="34" charset="0"/>
              </a:rPr>
              <a:t>Let us take a 15 years policy term with D.O.C. as 1-7-24</a:t>
            </a:r>
          </a:p>
          <a:p>
            <a:pPr marL="342900" indent="-342900">
              <a:buFont typeface="Courier New" panose="02070309020205020404" pitchFamily="49" charset="0"/>
              <a:buChar char="o"/>
            </a:pPr>
            <a:r>
              <a:rPr lang="en-IN" sz="2200" dirty="0">
                <a:latin typeface="Arial" panose="020B0604020202020204" pitchFamily="34" charset="0"/>
                <a:cs typeface="Arial" panose="020B0604020202020204" pitchFamily="34" charset="0"/>
              </a:rPr>
              <a:t>1</a:t>
            </a:r>
            <a:r>
              <a:rPr lang="en-IN" sz="2200" baseline="30000" dirty="0">
                <a:latin typeface="Arial" panose="020B0604020202020204" pitchFamily="34" charset="0"/>
                <a:cs typeface="Arial" panose="020B0604020202020204" pitchFamily="34" charset="0"/>
              </a:rPr>
              <a:t>st</a:t>
            </a:r>
            <a:r>
              <a:rPr lang="en-IN" sz="2200" dirty="0">
                <a:latin typeface="Arial" panose="020B0604020202020204" pitchFamily="34" charset="0"/>
                <a:cs typeface="Arial" panose="020B0604020202020204" pitchFamily="34" charset="0"/>
              </a:rPr>
              <a:t> Policy Year = 1.7.24 to 30.6.25 (365 days)</a:t>
            </a:r>
          </a:p>
          <a:p>
            <a:pPr marL="342900" indent="-342900">
              <a:buFont typeface="Courier New" panose="02070309020205020404" pitchFamily="49" charset="0"/>
              <a:buChar char="o"/>
            </a:pPr>
            <a:r>
              <a:rPr lang="en-IN" sz="2200" dirty="0">
                <a:latin typeface="Arial" panose="020B0604020202020204" pitchFamily="34" charset="0"/>
                <a:cs typeface="Arial" panose="020B0604020202020204" pitchFamily="34" charset="0"/>
              </a:rPr>
              <a:t>2</a:t>
            </a:r>
            <a:r>
              <a:rPr lang="en-IN" sz="2200" baseline="30000" dirty="0">
                <a:latin typeface="Arial" panose="020B0604020202020204" pitchFamily="34" charset="0"/>
                <a:cs typeface="Arial" panose="020B0604020202020204" pitchFamily="34" charset="0"/>
              </a:rPr>
              <a:t>nd</a:t>
            </a:r>
            <a:r>
              <a:rPr lang="en-IN" sz="2200" dirty="0">
                <a:latin typeface="Arial" panose="020B0604020202020204" pitchFamily="34" charset="0"/>
                <a:cs typeface="Arial" panose="020B0604020202020204" pitchFamily="34" charset="0"/>
              </a:rPr>
              <a:t> Policy Year = 1.7.25 to 30.6.26</a:t>
            </a:r>
          </a:p>
          <a:p>
            <a:pPr marL="342900" indent="-342900">
              <a:buFont typeface="Courier New" panose="02070309020205020404" pitchFamily="49" charset="0"/>
              <a:buChar char="o"/>
            </a:pPr>
            <a:r>
              <a:rPr lang="en-IN" sz="2200" dirty="0">
                <a:latin typeface="Arial" panose="020B0604020202020204" pitchFamily="34" charset="0"/>
                <a:cs typeface="Arial" panose="020B0604020202020204" pitchFamily="34" charset="0"/>
              </a:rPr>
              <a:t>3</a:t>
            </a:r>
            <a:r>
              <a:rPr lang="en-IN" sz="2200" baseline="30000" dirty="0">
                <a:latin typeface="Arial" panose="020B0604020202020204" pitchFamily="34" charset="0"/>
                <a:cs typeface="Arial" panose="020B0604020202020204" pitchFamily="34" charset="0"/>
              </a:rPr>
              <a:t>rd</a:t>
            </a:r>
            <a:r>
              <a:rPr lang="en-IN" sz="2200" dirty="0">
                <a:latin typeface="Arial" panose="020B0604020202020204" pitchFamily="34" charset="0"/>
                <a:cs typeface="Arial" panose="020B0604020202020204" pitchFamily="34" charset="0"/>
              </a:rPr>
              <a:t> Policy Year = 1.7.26 to 30.6.27 and so on and will have 15 policy years</a:t>
            </a:r>
          </a:p>
        </p:txBody>
      </p:sp>
    </p:spTree>
    <p:custDataLst>
      <p:tags r:id="rId1"/>
    </p:custDataLst>
    <p:extLst>
      <p:ext uri="{BB962C8B-B14F-4D97-AF65-F5344CB8AC3E}">
        <p14:creationId xmlns:p14="http://schemas.microsoft.com/office/powerpoint/2010/main" val="16347277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 grpId="0" build="p"/>
      <p:bldP spid="2" grpId="0"/>
      <p:bldP spid="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F023BAF-0D17-49B1-A697-0E3266098082}"/>
              </a:ext>
            </a:extLst>
          </p:cNvPr>
          <p:cNvGrpSpPr/>
          <p:nvPr/>
        </p:nvGrpSpPr>
        <p:grpSpPr>
          <a:xfrm>
            <a:off x="4456140" y="456080"/>
            <a:ext cx="7364478" cy="748867"/>
            <a:chOff x="690311" y="1037737"/>
            <a:chExt cx="7364478" cy="748867"/>
          </a:xfrm>
        </p:grpSpPr>
        <p:sp>
          <p:nvSpPr>
            <p:cNvPr id="19" name="Rectangle 18">
              <a:extLst>
                <a:ext uri="{FF2B5EF4-FFF2-40B4-BE49-F238E27FC236}">
                  <a16:creationId xmlns:a16="http://schemas.microsoft.com/office/drawing/2014/main" id="{E62B53BB-7FE2-43D9-99F1-D48DAA7574AB}"/>
                </a:ext>
              </a:extLst>
            </p:cNvPr>
            <p:cNvSpPr/>
            <p:nvPr/>
          </p:nvSpPr>
          <p:spPr>
            <a:xfrm>
              <a:off x="736229" y="1078718"/>
              <a:ext cx="7318560" cy="707886"/>
            </a:xfrm>
            <a:prstGeom prst="rect">
              <a:avLst/>
            </a:prstGeom>
            <a:solidFill>
              <a:srgbClr val="FFED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12AE3EFB-55C6-4BAB-B178-A700C104D53E}"/>
                </a:ext>
              </a:extLst>
            </p:cNvPr>
            <p:cNvSpPr txBox="1"/>
            <p:nvPr/>
          </p:nvSpPr>
          <p:spPr>
            <a:xfrm>
              <a:off x="690311" y="1037737"/>
              <a:ext cx="7206178" cy="707886"/>
            </a:xfrm>
            <a:prstGeom prst="rect">
              <a:avLst/>
            </a:prstGeom>
            <a:noFill/>
          </p:spPr>
          <p:txBody>
            <a:bodyPr wrap="square" rtlCol="0">
              <a:spAutoFit/>
            </a:bodyPr>
            <a:lstStyle/>
            <a:p>
              <a:pPr algn="ctr"/>
              <a:r>
                <a:rPr lang="en-IN" sz="2000" b="1" dirty="0">
                  <a:solidFill>
                    <a:srgbClr val="C00000"/>
                  </a:solidFill>
                  <a:latin typeface="Arial" panose="020B0604020202020204" pitchFamily="34" charset="0"/>
                  <a:cs typeface="Arial" panose="020B0604020202020204" pitchFamily="34" charset="0"/>
                </a:rPr>
                <a:t>Natural Death Cover: </a:t>
              </a:r>
              <a:r>
                <a:rPr lang="en-IN" sz="2000" b="1" dirty="0">
                  <a:latin typeface="Arial" panose="020B0604020202020204" pitchFamily="34" charset="0"/>
                  <a:cs typeface="Arial" panose="020B0604020202020204" pitchFamily="34" charset="0"/>
                </a:rPr>
                <a:t>Basic Sum Assured or 105% of total premium paid or 7 times of annualised Basic Premium</a:t>
              </a:r>
            </a:p>
          </p:txBody>
        </p:sp>
      </p:grpSp>
      <p:sp>
        <p:nvSpPr>
          <p:cNvPr id="23" name="TextBox 22">
            <a:extLst>
              <a:ext uri="{FF2B5EF4-FFF2-40B4-BE49-F238E27FC236}">
                <a16:creationId xmlns:a16="http://schemas.microsoft.com/office/drawing/2014/main" id="{62213A95-06DE-4218-B589-0DD201BE41EC}"/>
              </a:ext>
            </a:extLst>
          </p:cNvPr>
          <p:cNvSpPr txBox="1"/>
          <p:nvPr/>
        </p:nvSpPr>
        <p:spPr>
          <a:xfrm>
            <a:off x="358707" y="1386769"/>
            <a:ext cx="11520504" cy="5262979"/>
          </a:xfrm>
          <a:prstGeom prst="rect">
            <a:avLst/>
          </a:prstGeom>
          <a:noFill/>
        </p:spPr>
        <p:txBody>
          <a:bodyPr wrap="square" rtlCol="0">
            <a:spAutoFit/>
          </a:bodyPr>
          <a:lstStyle/>
          <a:p>
            <a:pPr marL="342900" indent="-342900">
              <a:buFont typeface="Wingdings" panose="05000000000000000000" pitchFamily="2" charset="2"/>
              <a:buChar char="q"/>
            </a:pPr>
            <a:r>
              <a:rPr lang="en-IN" sz="2400" dirty="0">
                <a:solidFill>
                  <a:srgbClr val="002060"/>
                </a:solidFill>
                <a:latin typeface="Arial" panose="020B0604020202020204" pitchFamily="34" charset="0"/>
                <a:cs typeface="Arial" panose="020B0604020202020204" pitchFamily="34" charset="0"/>
              </a:rPr>
              <a:t>Basic Premium means Tabular Premium * Sum Assured</a:t>
            </a:r>
          </a:p>
          <a:p>
            <a:pPr marL="342900" indent="-342900">
              <a:buFont typeface="Wingdings" panose="05000000000000000000" pitchFamily="2" charset="2"/>
              <a:buChar char="q"/>
            </a:pPr>
            <a:r>
              <a:rPr lang="en-IN" sz="2400" dirty="0">
                <a:solidFill>
                  <a:srgbClr val="C00000"/>
                </a:solidFill>
                <a:latin typeface="Arial" panose="020B0604020202020204" pitchFamily="34" charset="0"/>
                <a:cs typeface="Arial" panose="020B0604020202020204" pitchFamily="34" charset="0"/>
              </a:rPr>
              <a:t>Any additions and discounts will not be taken into account inclusive of riders</a:t>
            </a:r>
          </a:p>
          <a:p>
            <a:pPr marL="342900" indent="-342900">
              <a:buFont typeface="Wingdings" panose="05000000000000000000" pitchFamily="2" charset="2"/>
              <a:buChar char="q"/>
            </a:pPr>
            <a:r>
              <a:rPr lang="en-IN" sz="2400" dirty="0">
                <a:solidFill>
                  <a:srgbClr val="002060"/>
                </a:solidFill>
                <a:latin typeface="Arial" panose="020B0604020202020204" pitchFamily="34" charset="0"/>
                <a:cs typeface="Arial" panose="020B0604020202020204" pitchFamily="34" charset="0"/>
              </a:rPr>
              <a:t>Death Benefit can be taken in instalments of </a:t>
            </a:r>
            <a:r>
              <a:rPr lang="en-IN" sz="2400" dirty="0" err="1">
                <a:solidFill>
                  <a:srgbClr val="002060"/>
                </a:solidFill>
                <a:latin typeface="Arial" panose="020B0604020202020204" pitchFamily="34" charset="0"/>
                <a:cs typeface="Arial" panose="020B0604020202020204" pitchFamily="34" charset="0"/>
              </a:rPr>
              <a:t>Mly</a:t>
            </a:r>
            <a:r>
              <a:rPr lang="en-IN" sz="2400" dirty="0">
                <a:solidFill>
                  <a:srgbClr val="002060"/>
                </a:solidFill>
                <a:latin typeface="Arial" panose="020B0604020202020204" pitchFamily="34" charset="0"/>
                <a:cs typeface="Arial" panose="020B0604020202020204" pitchFamily="34" charset="0"/>
              </a:rPr>
              <a:t>/</a:t>
            </a:r>
            <a:r>
              <a:rPr lang="en-IN" sz="2400" dirty="0" err="1">
                <a:solidFill>
                  <a:srgbClr val="002060"/>
                </a:solidFill>
                <a:latin typeface="Arial" panose="020B0604020202020204" pitchFamily="34" charset="0"/>
                <a:cs typeface="Arial" panose="020B0604020202020204" pitchFamily="34" charset="0"/>
              </a:rPr>
              <a:t>Qly</a:t>
            </a:r>
            <a:r>
              <a:rPr lang="en-IN" sz="2400" dirty="0">
                <a:solidFill>
                  <a:srgbClr val="002060"/>
                </a:solidFill>
                <a:latin typeface="Arial" panose="020B0604020202020204" pitchFamily="34" charset="0"/>
                <a:cs typeface="Arial" panose="020B0604020202020204" pitchFamily="34" charset="0"/>
              </a:rPr>
              <a:t>/</a:t>
            </a:r>
            <a:r>
              <a:rPr lang="en-IN" sz="2400" dirty="0" err="1">
                <a:solidFill>
                  <a:srgbClr val="002060"/>
                </a:solidFill>
                <a:latin typeface="Arial" panose="020B0604020202020204" pitchFamily="34" charset="0"/>
                <a:cs typeface="Arial" panose="020B0604020202020204" pitchFamily="34" charset="0"/>
              </a:rPr>
              <a:t>Hly</a:t>
            </a:r>
            <a:r>
              <a:rPr lang="en-IN" sz="2400" dirty="0">
                <a:solidFill>
                  <a:srgbClr val="002060"/>
                </a:solidFill>
                <a:latin typeface="Arial" panose="020B0604020202020204" pitchFamily="34" charset="0"/>
                <a:cs typeface="Arial" panose="020B0604020202020204" pitchFamily="34" charset="0"/>
              </a:rPr>
              <a:t>/</a:t>
            </a:r>
            <a:r>
              <a:rPr lang="en-IN" sz="2400" dirty="0" err="1">
                <a:solidFill>
                  <a:srgbClr val="002060"/>
                </a:solidFill>
                <a:latin typeface="Arial" panose="020B0604020202020204" pitchFamily="34" charset="0"/>
                <a:cs typeface="Arial" panose="020B0604020202020204" pitchFamily="34" charset="0"/>
              </a:rPr>
              <a:t>Yly</a:t>
            </a:r>
            <a:r>
              <a:rPr lang="en-IN" sz="2400" dirty="0">
                <a:solidFill>
                  <a:srgbClr val="002060"/>
                </a:solidFill>
                <a:latin typeface="Arial" panose="020B0604020202020204" pitchFamily="34" charset="0"/>
                <a:cs typeface="Arial" panose="020B0604020202020204" pitchFamily="34" charset="0"/>
              </a:rPr>
              <a:t> for period of 5 or 10 or 15 </a:t>
            </a:r>
            <a:r>
              <a:rPr lang="en-IN" sz="2400" dirty="0" err="1">
                <a:solidFill>
                  <a:srgbClr val="002060"/>
                </a:solidFill>
                <a:latin typeface="Arial" panose="020B0604020202020204" pitchFamily="34" charset="0"/>
                <a:cs typeface="Arial" panose="020B0604020202020204" pitchFamily="34" charset="0"/>
              </a:rPr>
              <a:t>yrs</a:t>
            </a:r>
            <a:endParaRPr lang="en-IN" sz="24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q"/>
            </a:pPr>
            <a:r>
              <a:rPr lang="en-IN" sz="2400" dirty="0">
                <a:solidFill>
                  <a:srgbClr val="C00000"/>
                </a:solidFill>
                <a:latin typeface="Arial" panose="020B0604020202020204" pitchFamily="34" charset="0"/>
                <a:cs typeface="Arial" panose="020B0604020202020204" pitchFamily="34" charset="0"/>
              </a:rPr>
              <a:t>Accidental Death Cover, if opted: </a:t>
            </a:r>
            <a:r>
              <a:rPr lang="en-IN" sz="2400" dirty="0">
                <a:latin typeface="Arial" panose="020B0604020202020204" pitchFamily="34" charset="0"/>
                <a:cs typeface="Arial" panose="020B0604020202020204" pitchFamily="34" charset="0"/>
              </a:rPr>
              <a:t>Natural Death Cover + Accident Death Sum Assured</a:t>
            </a:r>
          </a:p>
          <a:p>
            <a:pPr marL="342900" indent="-342900">
              <a:buFont typeface="Wingdings" panose="05000000000000000000" pitchFamily="2" charset="2"/>
              <a:buChar char="q"/>
            </a:pPr>
            <a:r>
              <a:rPr lang="en-IN" sz="2400" dirty="0">
                <a:solidFill>
                  <a:srgbClr val="002060"/>
                </a:solidFill>
                <a:latin typeface="Arial" panose="020B0604020202020204" pitchFamily="34" charset="0"/>
                <a:cs typeface="Arial" panose="020B0604020202020204" pitchFamily="34" charset="0"/>
              </a:rPr>
              <a:t>Disability Benefit Due To Accident: If ADB opted, 1/120yth ADB S.A. will be payable every month for another 10 years</a:t>
            </a:r>
          </a:p>
          <a:p>
            <a:pPr marL="342900" indent="-342900">
              <a:buFont typeface="Wingdings" panose="05000000000000000000" pitchFamily="2" charset="2"/>
              <a:buChar char="q"/>
            </a:pPr>
            <a:r>
              <a:rPr lang="en-IN" sz="2400" dirty="0">
                <a:solidFill>
                  <a:srgbClr val="C00000"/>
                </a:solidFill>
                <a:latin typeface="Arial" panose="020B0604020202020204" pitchFamily="34" charset="0"/>
                <a:cs typeface="Arial" panose="020B0604020202020204" pitchFamily="34" charset="0"/>
              </a:rPr>
              <a:t>Disability Benefit: Unpaid DAB benefit due to maturity or death, the balance will be paid along with claim amount</a:t>
            </a:r>
          </a:p>
          <a:p>
            <a:pPr marL="342900" indent="-342900">
              <a:buFont typeface="Wingdings" panose="05000000000000000000" pitchFamily="2" charset="2"/>
              <a:buChar char="q"/>
            </a:pPr>
            <a:r>
              <a:rPr lang="en-IN" sz="2400" dirty="0">
                <a:solidFill>
                  <a:srgbClr val="002060"/>
                </a:solidFill>
                <a:latin typeface="Arial" panose="020B0604020202020204" pitchFamily="34" charset="0"/>
                <a:cs typeface="Arial" panose="020B0604020202020204" pitchFamily="34" charset="0"/>
              </a:rPr>
              <a:t>A.D.B. cover available till age 70, immaterial of Premium Paying Term</a:t>
            </a:r>
          </a:p>
          <a:p>
            <a:pPr marL="342900" indent="-342900">
              <a:buFont typeface="Wingdings" panose="05000000000000000000" pitchFamily="2" charset="2"/>
              <a:buChar char="q"/>
            </a:pPr>
            <a:r>
              <a:rPr lang="en-IN" sz="2400" dirty="0">
                <a:solidFill>
                  <a:srgbClr val="C00000"/>
                </a:solidFill>
                <a:latin typeface="Arial" panose="020B0604020202020204" pitchFamily="34" charset="0"/>
                <a:cs typeface="Arial" panose="020B0604020202020204" pitchFamily="34" charset="0"/>
              </a:rPr>
              <a:t>Accident Death Benefit only or Accident Death with Disability, either one can be opted</a:t>
            </a:r>
          </a:p>
          <a:p>
            <a:pPr marL="342900" indent="-342900">
              <a:buFont typeface="Wingdings" panose="05000000000000000000" pitchFamily="2" charset="2"/>
              <a:buChar char="q"/>
            </a:pPr>
            <a:r>
              <a:rPr lang="en-IN" sz="2400" dirty="0">
                <a:solidFill>
                  <a:srgbClr val="002060"/>
                </a:solidFill>
                <a:latin typeface="Arial" panose="020B0604020202020204" pitchFamily="34" charset="0"/>
                <a:cs typeface="Arial" panose="020B0604020202020204" pitchFamily="34" charset="0"/>
              </a:rPr>
              <a:t>Accident Death Cover available till P.P.T. only</a:t>
            </a:r>
          </a:p>
        </p:txBody>
      </p:sp>
      <p:sp>
        <p:nvSpPr>
          <p:cNvPr id="25" name="TextBox 24">
            <a:extLst>
              <a:ext uri="{FF2B5EF4-FFF2-40B4-BE49-F238E27FC236}">
                <a16:creationId xmlns:a16="http://schemas.microsoft.com/office/drawing/2014/main" id="{577F945F-2390-4F14-947D-F2D65C1D614F}"/>
              </a:ext>
            </a:extLst>
          </p:cNvPr>
          <p:cNvSpPr txBox="1"/>
          <p:nvPr/>
        </p:nvSpPr>
        <p:spPr>
          <a:xfrm>
            <a:off x="335749" y="370317"/>
            <a:ext cx="3957651" cy="584775"/>
          </a:xfrm>
          <a:prstGeom prst="rect">
            <a:avLst/>
          </a:prstGeom>
          <a:noFill/>
        </p:spPr>
        <p:txBody>
          <a:bodyPr wrap="square" rtlCol="0">
            <a:spAutoFit/>
          </a:bodyPr>
          <a:lstStyle/>
          <a:p>
            <a:pPr algn="ctr"/>
            <a:r>
              <a:rPr lang="en-IN" sz="3200" b="1" dirty="0">
                <a:solidFill>
                  <a:srgbClr val="C00000"/>
                </a:solidFill>
                <a:latin typeface="Arial" panose="020B0604020202020204" pitchFamily="34" charset="0"/>
                <a:cs typeface="Arial" panose="020B0604020202020204" pitchFamily="34" charset="0"/>
              </a:rPr>
              <a:t>Jeevan Utsav - 871</a:t>
            </a:r>
          </a:p>
        </p:txBody>
      </p:sp>
      <p:sp>
        <p:nvSpPr>
          <p:cNvPr id="51" name="TextBox 50">
            <a:extLst>
              <a:ext uri="{FF2B5EF4-FFF2-40B4-BE49-F238E27FC236}">
                <a16:creationId xmlns:a16="http://schemas.microsoft.com/office/drawing/2014/main" id="{185ADAC3-46EA-4177-BF52-62C807B7C6F4}"/>
              </a:ext>
            </a:extLst>
          </p:cNvPr>
          <p:cNvSpPr txBox="1"/>
          <p:nvPr/>
        </p:nvSpPr>
        <p:spPr>
          <a:xfrm>
            <a:off x="173009" y="830514"/>
            <a:ext cx="4329049" cy="461665"/>
          </a:xfrm>
          <a:prstGeom prst="rect">
            <a:avLst/>
          </a:prstGeom>
          <a:noFill/>
        </p:spPr>
        <p:txBody>
          <a:bodyPr wrap="square" rtlCol="0">
            <a:spAutoFit/>
          </a:bodyPr>
          <a:lstStyle/>
          <a:p>
            <a:pPr algn="ctr"/>
            <a:r>
              <a:rPr lang="en-IN" sz="2400" b="1" dirty="0">
                <a:solidFill>
                  <a:srgbClr val="C00000"/>
                </a:solidFill>
                <a:latin typeface="Arial" panose="020B0604020202020204" pitchFamily="34" charset="0"/>
                <a:cs typeface="Arial" panose="020B0604020202020204" pitchFamily="34" charset="0"/>
              </a:rPr>
              <a:t>Basic Terms &amp; Conditions</a:t>
            </a:r>
          </a:p>
        </p:txBody>
      </p:sp>
    </p:spTree>
    <p:custDataLst>
      <p:tags r:id="rId1"/>
    </p:custDataLst>
    <p:extLst>
      <p:ext uri="{BB962C8B-B14F-4D97-AF65-F5344CB8AC3E}">
        <p14:creationId xmlns:p14="http://schemas.microsoft.com/office/powerpoint/2010/main" val="24387914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577F945F-2390-4F14-947D-F2D65C1D614F}"/>
              </a:ext>
            </a:extLst>
          </p:cNvPr>
          <p:cNvSpPr txBox="1"/>
          <p:nvPr/>
        </p:nvSpPr>
        <p:spPr>
          <a:xfrm>
            <a:off x="307498" y="237201"/>
            <a:ext cx="3957651" cy="523220"/>
          </a:xfrm>
          <a:prstGeom prst="rect">
            <a:avLst/>
          </a:prstGeom>
          <a:noFill/>
        </p:spPr>
        <p:txBody>
          <a:bodyPr wrap="square" rtlCol="0">
            <a:spAutoFit/>
          </a:bodyPr>
          <a:lstStyle/>
          <a:p>
            <a:pPr algn="ctr"/>
            <a:r>
              <a:rPr lang="en-IN" sz="2800" b="1" dirty="0">
                <a:solidFill>
                  <a:srgbClr val="C00000"/>
                </a:solidFill>
                <a:latin typeface="Arial Black" panose="020B0A04020102020204" pitchFamily="34" charset="0"/>
              </a:rPr>
              <a:t>Jeevan Utsav - 871</a:t>
            </a:r>
          </a:p>
        </p:txBody>
      </p:sp>
      <p:sp>
        <p:nvSpPr>
          <p:cNvPr id="51" name="TextBox 50">
            <a:extLst>
              <a:ext uri="{FF2B5EF4-FFF2-40B4-BE49-F238E27FC236}">
                <a16:creationId xmlns:a16="http://schemas.microsoft.com/office/drawing/2014/main" id="{185ADAC3-46EA-4177-BF52-62C807B7C6F4}"/>
              </a:ext>
            </a:extLst>
          </p:cNvPr>
          <p:cNvSpPr txBox="1"/>
          <p:nvPr/>
        </p:nvSpPr>
        <p:spPr>
          <a:xfrm>
            <a:off x="4126856" y="314793"/>
            <a:ext cx="4341026" cy="461665"/>
          </a:xfrm>
          <a:prstGeom prst="rect">
            <a:avLst/>
          </a:prstGeom>
          <a:noFill/>
        </p:spPr>
        <p:txBody>
          <a:bodyPr wrap="square" rtlCol="0">
            <a:spAutoFit/>
          </a:bodyPr>
          <a:lstStyle/>
          <a:p>
            <a:pPr algn="ctr"/>
            <a:r>
              <a:rPr lang="en-IN" sz="2400" b="1" dirty="0">
                <a:solidFill>
                  <a:srgbClr val="C00000"/>
                </a:solidFill>
                <a:latin typeface="Lucida Sans Unicode" panose="020B0602030504020204" pitchFamily="34" charset="0"/>
                <a:cs typeface="Lucida Sans Unicode" panose="020B0602030504020204" pitchFamily="34" charset="0"/>
              </a:rPr>
              <a:t>Basic Terms &amp; Conditions</a:t>
            </a:r>
          </a:p>
        </p:txBody>
      </p:sp>
      <p:sp>
        <p:nvSpPr>
          <p:cNvPr id="34" name="TextBox 33">
            <a:extLst>
              <a:ext uri="{FF2B5EF4-FFF2-40B4-BE49-F238E27FC236}">
                <a16:creationId xmlns:a16="http://schemas.microsoft.com/office/drawing/2014/main" id="{99E7D5EE-B3D1-49BC-BC97-53A08EE1C0F7}"/>
              </a:ext>
            </a:extLst>
          </p:cNvPr>
          <p:cNvSpPr txBox="1"/>
          <p:nvPr/>
        </p:nvSpPr>
        <p:spPr>
          <a:xfrm>
            <a:off x="911598" y="799285"/>
            <a:ext cx="10649363" cy="369332"/>
          </a:xfrm>
          <a:prstGeom prst="rect">
            <a:avLst/>
          </a:prstGeom>
          <a:noFill/>
        </p:spPr>
        <p:txBody>
          <a:bodyPr wrap="square" rtlCol="0">
            <a:spAutoFit/>
          </a:bodyPr>
          <a:lstStyle/>
          <a:p>
            <a:r>
              <a:rPr lang="en-IN" b="1" dirty="0">
                <a:solidFill>
                  <a:srgbClr val="002060"/>
                </a:solidFill>
              </a:rPr>
              <a:t>Guaranteed Addition of Rs.40 per 1000 Sum Assured payable every year during the Premium Paying Term only</a:t>
            </a:r>
          </a:p>
        </p:txBody>
      </p:sp>
      <p:sp>
        <p:nvSpPr>
          <p:cNvPr id="38" name="TextBox 37">
            <a:extLst>
              <a:ext uri="{FF2B5EF4-FFF2-40B4-BE49-F238E27FC236}">
                <a16:creationId xmlns:a16="http://schemas.microsoft.com/office/drawing/2014/main" id="{C8B866F9-FC86-438A-BFAC-33EE04F7BF00}"/>
              </a:ext>
            </a:extLst>
          </p:cNvPr>
          <p:cNvSpPr txBox="1"/>
          <p:nvPr/>
        </p:nvSpPr>
        <p:spPr>
          <a:xfrm>
            <a:off x="1089971" y="1090897"/>
            <a:ext cx="9959693" cy="369332"/>
          </a:xfrm>
          <a:prstGeom prst="rect">
            <a:avLst/>
          </a:prstGeom>
          <a:noFill/>
        </p:spPr>
        <p:txBody>
          <a:bodyPr wrap="square" rtlCol="0">
            <a:spAutoFit/>
          </a:bodyPr>
          <a:lstStyle/>
          <a:p>
            <a:r>
              <a:rPr lang="en-IN" b="1" dirty="0">
                <a:solidFill>
                  <a:srgbClr val="C00000"/>
                </a:solidFill>
              </a:rPr>
              <a:t>Example: Age 35 ; S.A. = 10,00,000 ; P.P.T. = 16 years ; Premium Yearly = Rs.2,32,356 with ADB and GST</a:t>
            </a:r>
          </a:p>
        </p:txBody>
      </p:sp>
      <p:grpSp>
        <p:nvGrpSpPr>
          <p:cNvPr id="20" name="Group 19">
            <a:extLst>
              <a:ext uri="{FF2B5EF4-FFF2-40B4-BE49-F238E27FC236}">
                <a16:creationId xmlns:a16="http://schemas.microsoft.com/office/drawing/2014/main" id="{698DD2FE-C6DC-4BCB-8695-147AAE03260F}"/>
              </a:ext>
            </a:extLst>
          </p:cNvPr>
          <p:cNvGrpSpPr/>
          <p:nvPr/>
        </p:nvGrpSpPr>
        <p:grpSpPr>
          <a:xfrm>
            <a:off x="468611" y="1416248"/>
            <a:ext cx="10652107" cy="1113701"/>
            <a:chOff x="683361" y="1736092"/>
            <a:chExt cx="10652107" cy="1113701"/>
          </a:xfrm>
        </p:grpSpPr>
        <p:grpSp>
          <p:nvGrpSpPr>
            <p:cNvPr id="3" name="Group 2">
              <a:extLst>
                <a:ext uri="{FF2B5EF4-FFF2-40B4-BE49-F238E27FC236}">
                  <a16:creationId xmlns:a16="http://schemas.microsoft.com/office/drawing/2014/main" id="{F4E4F44A-6096-406C-9694-9F3220468A3D}"/>
                </a:ext>
              </a:extLst>
            </p:cNvPr>
            <p:cNvGrpSpPr/>
            <p:nvPr/>
          </p:nvGrpSpPr>
          <p:grpSpPr>
            <a:xfrm>
              <a:off x="760581" y="1934235"/>
              <a:ext cx="10504418" cy="915558"/>
              <a:chOff x="850514" y="1434994"/>
              <a:chExt cx="10504418" cy="915558"/>
            </a:xfrm>
          </p:grpSpPr>
          <p:grpSp>
            <p:nvGrpSpPr>
              <p:cNvPr id="29" name="Group 28">
                <a:extLst>
                  <a:ext uri="{FF2B5EF4-FFF2-40B4-BE49-F238E27FC236}">
                    <a16:creationId xmlns:a16="http://schemas.microsoft.com/office/drawing/2014/main" id="{A71F0926-E7DC-4950-9B55-A92ADBB76055}"/>
                  </a:ext>
                </a:extLst>
              </p:cNvPr>
              <p:cNvGrpSpPr/>
              <p:nvPr/>
            </p:nvGrpSpPr>
            <p:grpSpPr>
              <a:xfrm>
                <a:off x="850514" y="1434994"/>
                <a:ext cx="10504418" cy="915558"/>
                <a:chOff x="841606" y="1529122"/>
                <a:chExt cx="10504418" cy="915558"/>
              </a:xfrm>
            </p:grpSpPr>
            <p:sp>
              <p:nvSpPr>
                <p:cNvPr id="4" name="Rectangle 3">
                  <a:extLst>
                    <a:ext uri="{FF2B5EF4-FFF2-40B4-BE49-F238E27FC236}">
                      <a16:creationId xmlns:a16="http://schemas.microsoft.com/office/drawing/2014/main" id="{7553A37F-AC81-455F-8716-9432870A4F00}"/>
                    </a:ext>
                  </a:extLst>
                </p:cNvPr>
                <p:cNvSpPr/>
                <p:nvPr/>
              </p:nvSpPr>
              <p:spPr>
                <a:xfrm>
                  <a:off x="842668" y="1761004"/>
                  <a:ext cx="3957652" cy="42897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8" name="Straight Connector 7">
                  <a:extLst>
                    <a:ext uri="{FF2B5EF4-FFF2-40B4-BE49-F238E27FC236}">
                      <a16:creationId xmlns:a16="http://schemas.microsoft.com/office/drawing/2014/main" id="{3D832C2F-F863-4BB7-8CF3-0FE64036F1FE}"/>
                    </a:ext>
                  </a:extLst>
                </p:cNvPr>
                <p:cNvCxnSpPr>
                  <a:cxnSpLocks/>
                </p:cNvCxnSpPr>
                <p:nvPr/>
              </p:nvCxnSpPr>
              <p:spPr>
                <a:xfrm flipH="1">
                  <a:off x="841606" y="1581159"/>
                  <a:ext cx="2041" cy="820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61E6E35-B9B7-40C9-B7C1-1EEDDB9E3853}"/>
                    </a:ext>
                  </a:extLst>
                </p:cNvPr>
                <p:cNvCxnSpPr>
                  <a:cxnSpLocks/>
                </p:cNvCxnSpPr>
                <p:nvPr/>
              </p:nvCxnSpPr>
              <p:spPr>
                <a:xfrm flipH="1">
                  <a:off x="4781877" y="1529122"/>
                  <a:ext cx="5975" cy="8439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2D7FD5D2-A9AB-4F3F-ADBC-42610BDA9856}"/>
                    </a:ext>
                  </a:extLst>
                </p:cNvPr>
                <p:cNvSpPr/>
                <p:nvPr/>
              </p:nvSpPr>
              <p:spPr>
                <a:xfrm>
                  <a:off x="4793166" y="1748118"/>
                  <a:ext cx="951900" cy="45559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 name="Rectangle 36">
                  <a:extLst>
                    <a:ext uri="{FF2B5EF4-FFF2-40B4-BE49-F238E27FC236}">
                      <a16:creationId xmlns:a16="http://schemas.microsoft.com/office/drawing/2014/main" id="{7B86AABD-7247-40D7-8619-800AFD88A29B}"/>
                    </a:ext>
                  </a:extLst>
                </p:cNvPr>
                <p:cNvSpPr/>
                <p:nvPr/>
              </p:nvSpPr>
              <p:spPr>
                <a:xfrm>
                  <a:off x="5728089" y="1762860"/>
                  <a:ext cx="5617935" cy="458829"/>
                </a:xfrm>
                <a:prstGeom prst="rect">
                  <a:avLst/>
                </a:prstGeom>
                <a:solidFill>
                  <a:srgbClr val="DDED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7" name="Straight Connector 16">
                  <a:extLst>
                    <a:ext uri="{FF2B5EF4-FFF2-40B4-BE49-F238E27FC236}">
                      <a16:creationId xmlns:a16="http://schemas.microsoft.com/office/drawing/2014/main" id="{8D34BF9B-333F-4B53-A47D-C1DA4E3CB252}"/>
                    </a:ext>
                  </a:extLst>
                </p:cNvPr>
                <p:cNvCxnSpPr>
                  <a:cxnSpLocks/>
                </p:cNvCxnSpPr>
                <p:nvPr/>
              </p:nvCxnSpPr>
              <p:spPr>
                <a:xfrm>
                  <a:off x="11345439" y="1581159"/>
                  <a:ext cx="585" cy="8635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10C050F-4B1C-463C-9433-6AC7C4E39528}"/>
                    </a:ext>
                  </a:extLst>
                </p:cNvPr>
                <p:cNvCxnSpPr>
                  <a:cxnSpLocks/>
                </p:cNvCxnSpPr>
                <p:nvPr/>
              </p:nvCxnSpPr>
              <p:spPr>
                <a:xfrm flipH="1">
                  <a:off x="5736752" y="1529122"/>
                  <a:ext cx="8314" cy="85927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89B8EF66-54A3-47EA-8B92-3BAE1189A744}"/>
                  </a:ext>
                </a:extLst>
              </p:cNvPr>
              <p:cNvSpPr txBox="1"/>
              <p:nvPr/>
            </p:nvSpPr>
            <p:spPr>
              <a:xfrm>
                <a:off x="4679893" y="1561602"/>
                <a:ext cx="1119184" cy="646331"/>
              </a:xfrm>
              <a:prstGeom prst="rect">
                <a:avLst/>
              </a:prstGeom>
              <a:noFill/>
            </p:spPr>
            <p:txBody>
              <a:bodyPr wrap="square" rtlCol="0">
                <a:spAutoFit/>
              </a:bodyPr>
              <a:lstStyle/>
              <a:p>
                <a:pPr algn="ctr"/>
                <a:r>
                  <a:rPr lang="en-IN" b="1" dirty="0"/>
                  <a:t>Waiting Period</a:t>
                </a:r>
              </a:p>
            </p:txBody>
          </p:sp>
          <p:sp>
            <p:nvSpPr>
              <p:cNvPr id="18" name="TextBox 17">
                <a:extLst>
                  <a:ext uri="{FF2B5EF4-FFF2-40B4-BE49-F238E27FC236}">
                    <a16:creationId xmlns:a16="http://schemas.microsoft.com/office/drawing/2014/main" id="{21AFBD1B-A42F-4E43-81AB-6062540A0AD7}"/>
                  </a:ext>
                </a:extLst>
              </p:cNvPr>
              <p:cNvSpPr txBox="1"/>
              <p:nvPr/>
            </p:nvSpPr>
            <p:spPr>
              <a:xfrm>
                <a:off x="5909805" y="1713669"/>
                <a:ext cx="5133971" cy="369332"/>
              </a:xfrm>
              <a:prstGeom prst="rect">
                <a:avLst/>
              </a:prstGeom>
              <a:noFill/>
            </p:spPr>
            <p:txBody>
              <a:bodyPr wrap="square" rtlCol="0">
                <a:spAutoFit/>
              </a:bodyPr>
              <a:lstStyle/>
              <a:p>
                <a:pPr algn="ctr"/>
                <a:r>
                  <a:rPr lang="en-IN" b="1" dirty="0"/>
                  <a:t>Life Time Income Benefit @ 10% of Sum Assured</a:t>
                </a:r>
              </a:p>
            </p:txBody>
          </p:sp>
          <p:sp>
            <p:nvSpPr>
              <p:cNvPr id="13" name="TextBox 12">
                <a:extLst>
                  <a:ext uri="{FF2B5EF4-FFF2-40B4-BE49-F238E27FC236}">
                    <a16:creationId xmlns:a16="http://schemas.microsoft.com/office/drawing/2014/main" id="{6354D684-EF01-4BC6-B3C1-1BD49BD13D61}"/>
                  </a:ext>
                </a:extLst>
              </p:cNvPr>
              <p:cNvSpPr txBox="1"/>
              <p:nvPr/>
            </p:nvSpPr>
            <p:spPr>
              <a:xfrm>
                <a:off x="1050951" y="1690651"/>
                <a:ext cx="3428158" cy="369332"/>
              </a:xfrm>
              <a:prstGeom prst="rect">
                <a:avLst/>
              </a:prstGeom>
              <a:noFill/>
            </p:spPr>
            <p:txBody>
              <a:bodyPr wrap="square" rtlCol="0">
                <a:spAutoFit/>
              </a:bodyPr>
              <a:lstStyle/>
              <a:p>
                <a:pPr algn="ctr"/>
                <a:r>
                  <a:rPr lang="en-IN" b="1" dirty="0"/>
                  <a:t>Premium Paying Term = 16 years</a:t>
                </a:r>
              </a:p>
            </p:txBody>
          </p:sp>
        </p:grpSp>
        <p:sp>
          <p:nvSpPr>
            <p:cNvPr id="35" name="TextBox 34">
              <a:extLst>
                <a:ext uri="{FF2B5EF4-FFF2-40B4-BE49-F238E27FC236}">
                  <a16:creationId xmlns:a16="http://schemas.microsoft.com/office/drawing/2014/main" id="{B3DFAEF5-4991-4B8C-8992-3574012F47E3}"/>
                </a:ext>
              </a:extLst>
            </p:cNvPr>
            <p:cNvSpPr txBox="1"/>
            <p:nvPr/>
          </p:nvSpPr>
          <p:spPr>
            <a:xfrm>
              <a:off x="683361" y="1736092"/>
              <a:ext cx="1510823" cy="369332"/>
            </a:xfrm>
            <a:prstGeom prst="rect">
              <a:avLst/>
            </a:prstGeom>
            <a:noFill/>
          </p:spPr>
          <p:txBody>
            <a:bodyPr wrap="square" rtlCol="0">
              <a:spAutoFit/>
            </a:bodyPr>
            <a:lstStyle/>
            <a:p>
              <a:pPr algn="ctr"/>
              <a:r>
                <a:rPr lang="en-IN" b="1" dirty="0"/>
                <a:t>Age: 35 NBD</a:t>
              </a:r>
            </a:p>
          </p:txBody>
        </p:sp>
        <p:sp>
          <p:nvSpPr>
            <p:cNvPr id="39" name="TextBox 38">
              <a:extLst>
                <a:ext uri="{FF2B5EF4-FFF2-40B4-BE49-F238E27FC236}">
                  <a16:creationId xmlns:a16="http://schemas.microsoft.com/office/drawing/2014/main" id="{72B72664-799E-40BB-8526-915E80B76259}"/>
                </a:ext>
              </a:extLst>
            </p:cNvPr>
            <p:cNvSpPr txBox="1"/>
            <p:nvPr/>
          </p:nvSpPr>
          <p:spPr>
            <a:xfrm>
              <a:off x="3689795" y="1769231"/>
              <a:ext cx="1059444" cy="369332"/>
            </a:xfrm>
            <a:prstGeom prst="rect">
              <a:avLst/>
            </a:prstGeom>
            <a:noFill/>
          </p:spPr>
          <p:txBody>
            <a:bodyPr wrap="square" rtlCol="0">
              <a:spAutoFit/>
            </a:bodyPr>
            <a:lstStyle/>
            <a:p>
              <a:pPr algn="ctr"/>
              <a:r>
                <a:rPr lang="en-IN" b="1" dirty="0"/>
                <a:t>Age: 51 </a:t>
              </a:r>
            </a:p>
          </p:txBody>
        </p:sp>
        <p:sp>
          <p:nvSpPr>
            <p:cNvPr id="40" name="TextBox 39">
              <a:extLst>
                <a:ext uri="{FF2B5EF4-FFF2-40B4-BE49-F238E27FC236}">
                  <a16:creationId xmlns:a16="http://schemas.microsoft.com/office/drawing/2014/main" id="{B0585497-6CFB-4726-9A96-42395B9B8448}"/>
                </a:ext>
              </a:extLst>
            </p:cNvPr>
            <p:cNvSpPr txBox="1"/>
            <p:nvPr/>
          </p:nvSpPr>
          <p:spPr>
            <a:xfrm>
              <a:off x="5585258" y="1772037"/>
              <a:ext cx="1059444" cy="369332"/>
            </a:xfrm>
            <a:prstGeom prst="rect">
              <a:avLst/>
            </a:prstGeom>
            <a:noFill/>
          </p:spPr>
          <p:txBody>
            <a:bodyPr wrap="square" rtlCol="0">
              <a:spAutoFit/>
            </a:bodyPr>
            <a:lstStyle/>
            <a:p>
              <a:pPr algn="ctr"/>
              <a:r>
                <a:rPr lang="en-IN" b="1" dirty="0"/>
                <a:t>Age: 54 </a:t>
              </a:r>
            </a:p>
          </p:txBody>
        </p:sp>
        <p:sp>
          <p:nvSpPr>
            <p:cNvPr id="41" name="TextBox 40">
              <a:extLst>
                <a:ext uri="{FF2B5EF4-FFF2-40B4-BE49-F238E27FC236}">
                  <a16:creationId xmlns:a16="http://schemas.microsoft.com/office/drawing/2014/main" id="{3B53E328-9B05-4F38-908B-13D729FC73D3}"/>
                </a:ext>
              </a:extLst>
            </p:cNvPr>
            <p:cNvSpPr txBox="1"/>
            <p:nvPr/>
          </p:nvSpPr>
          <p:spPr>
            <a:xfrm>
              <a:off x="10276024" y="1801606"/>
              <a:ext cx="1059444" cy="369332"/>
            </a:xfrm>
            <a:prstGeom prst="rect">
              <a:avLst/>
            </a:prstGeom>
            <a:noFill/>
          </p:spPr>
          <p:txBody>
            <a:bodyPr wrap="square" rtlCol="0">
              <a:spAutoFit/>
            </a:bodyPr>
            <a:lstStyle/>
            <a:p>
              <a:pPr algn="ctr"/>
              <a:r>
                <a:rPr lang="en-IN" b="1" dirty="0"/>
                <a:t>Till Life</a:t>
              </a:r>
            </a:p>
          </p:txBody>
        </p:sp>
      </p:grpSp>
      <p:sp>
        <p:nvSpPr>
          <p:cNvPr id="43" name="TextBox 42">
            <a:extLst>
              <a:ext uri="{FF2B5EF4-FFF2-40B4-BE49-F238E27FC236}">
                <a16:creationId xmlns:a16="http://schemas.microsoft.com/office/drawing/2014/main" id="{4897C1CE-41CB-4C82-8ED6-C0E9386A2B31}"/>
              </a:ext>
            </a:extLst>
          </p:cNvPr>
          <p:cNvSpPr txBox="1"/>
          <p:nvPr/>
        </p:nvSpPr>
        <p:spPr>
          <a:xfrm>
            <a:off x="3945963" y="2529949"/>
            <a:ext cx="7844699" cy="2031325"/>
          </a:xfrm>
          <a:prstGeom prst="rect">
            <a:avLst/>
          </a:prstGeom>
          <a:noFill/>
          <a:ln w="28575">
            <a:solidFill>
              <a:srgbClr val="C00000"/>
            </a:solidFill>
          </a:ln>
        </p:spPr>
        <p:txBody>
          <a:bodyPr wrap="square" rtlCol="0">
            <a:spAutoFit/>
          </a:bodyPr>
          <a:lstStyle/>
          <a:p>
            <a:r>
              <a:rPr lang="en-IN" b="1" dirty="0">
                <a:solidFill>
                  <a:srgbClr val="C00000"/>
                </a:solidFill>
                <a:latin typeface="Arial" panose="020B0604020202020204" pitchFamily="34" charset="0"/>
                <a:cs typeface="Arial" panose="020B0604020202020204" pitchFamily="34" charset="0"/>
              </a:rPr>
              <a:t>Regular Income: </a:t>
            </a:r>
            <a:r>
              <a:rPr lang="en-IN" b="1" dirty="0">
                <a:latin typeface="Arial" panose="020B0604020202020204" pitchFamily="34" charset="0"/>
                <a:cs typeface="Arial" panose="020B0604020202020204" pitchFamily="34" charset="0"/>
              </a:rPr>
              <a:t>Rs.1,00,000 payable every year throughout LIFE.</a:t>
            </a:r>
          </a:p>
          <a:p>
            <a:r>
              <a:rPr lang="en-IN" b="1" dirty="0">
                <a:solidFill>
                  <a:srgbClr val="C00000"/>
                </a:solidFill>
                <a:latin typeface="Arial" panose="020B0604020202020204" pitchFamily="34" charset="0"/>
                <a:cs typeface="Arial" panose="020B0604020202020204" pitchFamily="34" charset="0"/>
              </a:rPr>
              <a:t>Flexi Income: </a:t>
            </a:r>
          </a:p>
          <a:p>
            <a:pPr marL="285750" indent="-285750">
              <a:buFont typeface="Wingdings" panose="05000000000000000000" pitchFamily="2" charset="2"/>
              <a:buChar char="v"/>
            </a:pPr>
            <a:r>
              <a:rPr lang="en-IN" b="1" dirty="0">
                <a:latin typeface="Arial" panose="020B0604020202020204" pitchFamily="34" charset="0"/>
                <a:cs typeface="Arial" panose="020B0604020202020204" pitchFamily="34" charset="0"/>
              </a:rPr>
              <a:t>Rs.1,00,000 every year will be added and it is being accumulated with 5.5% compound interest per annum</a:t>
            </a:r>
          </a:p>
          <a:p>
            <a:pPr marL="285750" indent="-285750">
              <a:buFont typeface="Wingdings" panose="05000000000000000000" pitchFamily="2" charset="2"/>
              <a:buChar char="v"/>
            </a:pPr>
            <a:r>
              <a:rPr lang="en-IN" b="1" dirty="0">
                <a:latin typeface="Arial" panose="020B0604020202020204" pitchFamily="34" charset="0"/>
                <a:cs typeface="Arial" panose="020B0604020202020204" pitchFamily="34" charset="0"/>
              </a:rPr>
              <a:t>From accumulated amount maximum 75% is allowed to withdraw, once in a policy year as and when one requires</a:t>
            </a:r>
          </a:p>
          <a:p>
            <a:pPr marL="285750" indent="-285750">
              <a:buFont typeface="Wingdings" panose="05000000000000000000" pitchFamily="2" charset="2"/>
              <a:buChar char="v"/>
            </a:pPr>
            <a:r>
              <a:rPr lang="en-IN" b="1" dirty="0">
                <a:solidFill>
                  <a:srgbClr val="C00000"/>
                </a:solidFill>
                <a:latin typeface="Arial" panose="020B0604020202020204" pitchFamily="34" charset="0"/>
                <a:cs typeface="Arial" panose="020B0604020202020204" pitchFamily="34" charset="0"/>
              </a:rPr>
              <a:t>Risk Cover: </a:t>
            </a:r>
            <a:r>
              <a:rPr lang="en-IN" b="1" dirty="0">
                <a:latin typeface="Arial" panose="020B0604020202020204" pitchFamily="34" charset="0"/>
                <a:cs typeface="Arial" panose="020B0604020202020204" pitchFamily="34" charset="0"/>
              </a:rPr>
              <a:t>Rs.16,40,000 from age 51 to LIFE (constant)</a:t>
            </a:r>
          </a:p>
        </p:txBody>
      </p:sp>
      <p:pic>
        <p:nvPicPr>
          <p:cNvPr id="2" name="Picture 1">
            <a:extLst>
              <a:ext uri="{FF2B5EF4-FFF2-40B4-BE49-F238E27FC236}">
                <a16:creationId xmlns:a16="http://schemas.microsoft.com/office/drawing/2014/main" id="{D343AF8E-228F-4898-9F45-7B83FC981E3A}"/>
              </a:ext>
            </a:extLst>
          </p:cNvPr>
          <p:cNvPicPr>
            <a:picLocks noChangeAspect="1"/>
          </p:cNvPicPr>
          <p:nvPr/>
        </p:nvPicPr>
        <p:blipFill>
          <a:blip r:embed="rId3"/>
          <a:stretch>
            <a:fillRect/>
          </a:stretch>
        </p:blipFill>
        <p:spPr>
          <a:xfrm>
            <a:off x="765288" y="2529949"/>
            <a:ext cx="3012749" cy="3954880"/>
          </a:xfrm>
          <a:prstGeom prst="rect">
            <a:avLst/>
          </a:prstGeom>
          <a:ln>
            <a:solidFill>
              <a:schemeClr val="tx1"/>
            </a:solidFill>
          </a:ln>
        </p:spPr>
      </p:pic>
    </p:spTree>
    <p:custDataLst>
      <p:tags r:id="rId1"/>
    </p:custDataLst>
    <p:extLst>
      <p:ext uri="{BB962C8B-B14F-4D97-AF65-F5344CB8AC3E}">
        <p14:creationId xmlns:p14="http://schemas.microsoft.com/office/powerpoint/2010/main" val="9740551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inVertical)">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arn(inVertical)">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3">
                                            <p:txEl>
                                              <p:pRg st="0" end="0"/>
                                            </p:txEl>
                                          </p:spTgt>
                                        </p:tgtEl>
                                        <p:attrNameLst>
                                          <p:attrName>style.visibility</p:attrName>
                                        </p:attrNameLst>
                                      </p:cBhvr>
                                      <p:to>
                                        <p:strVal val="visible"/>
                                      </p:to>
                                    </p:set>
                                    <p:animEffect transition="in" filter="barn(inVertical)">
                                      <p:cBhvr>
                                        <p:cTn id="22" dur="500"/>
                                        <p:tgtEl>
                                          <p:spTgt spid="4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3">
                                            <p:txEl>
                                              <p:pRg st="1" end="1"/>
                                            </p:txEl>
                                          </p:spTgt>
                                        </p:tgtEl>
                                        <p:attrNameLst>
                                          <p:attrName>style.visibility</p:attrName>
                                        </p:attrNameLst>
                                      </p:cBhvr>
                                      <p:to>
                                        <p:strVal val="visible"/>
                                      </p:to>
                                    </p:set>
                                    <p:animEffect transition="in" filter="barn(inVertical)">
                                      <p:cBhvr>
                                        <p:cTn id="27" dur="500"/>
                                        <p:tgtEl>
                                          <p:spTgt spid="4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3">
                                            <p:txEl>
                                              <p:pRg st="2" end="2"/>
                                            </p:txEl>
                                          </p:spTgt>
                                        </p:tgtEl>
                                        <p:attrNameLst>
                                          <p:attrName>style.visibility</p:attrName>
                                        </p:attrNameLst>
                                      </p:cBhvr>
                                      <p:to>
                                        <p:strVal val="visible"/>
                                      </p:to>
                                    </p:set>
                                    <p:animEffect transition="in" filter="barn(inVertical)">
                                      <p:cBhvr>
                                        <p:cTn id="32" dur="500"/>
                                        <p:tgtEl>
                                          <p:spTgt spid="4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3">
                                            <p:txEl>
                                              <p:pRg st="3" end="3"/>
                                            </p:txEl>
                                          </p:spTgt>
                                        </p:tgtEl>
                                        <p:attrNameLst>
                                          <p:attrName>style.visibility</p:attrName>
                                        </p:attrNameLst>
                                      </p:cBhvr>
                                      <p:to>
                                        <p:strVal val="visible"/>
                                      </p:to>
                                    </p:set>
                                    <p:animEffect transition="in" filter="barn(inVertical)">
                                      <p:cBhvr>
                                        <p:cTn id="37" dur="500"/>
                                        <p:tgtEl>
                                          <p:spTgt spid="4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43">
                                            <p:txEl>
                                              <p:pRg st="4" end="4"/>
                                            </p:txEl>
                                          </p:spTgt>
                                        </p:tgtEl>
                                        <p:attrNameLst>
                                          <p:attrName>style.visibility</p:attrName>
                                        </p:attrNameLst>
                                      </p:cBhvr>
                                      <p:to>
                                        <p:strVal val="visible"/>
                                      </p:to>
                                    </p:set>
                                    <p:animEffect transition="in" filter="barn(inVertical)">
                                      <p:cBhvr>
                                        <p:cTn id="42" dur="500"/>
                                        <p:tgtEl>
                                          <p:spTgt spid="4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P spid="4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577F945F-2390-4F14-947D-F2D65C1D614F}"/>
              </a:ext>
            </a:extLst>
          </p:cNvPr>
          <p:cNvSpPr txBox="1"/>
          <p:nvPr/>
        </p:nvSpPr>
        <p:spPr>
          <a:xfrm>
            <a:off x="307498" y="237201"/>
            <a:ext cx="3957651" cy="523220"/>
          </a:xfrm>
          <a:prstGeom prst="rect">
            <a:avLst/>
          </a:prstGeom>
          <a:noFill/>
        </p:spPr>
        <p:txBody>
          <a:bodyPr wrap="square" rtlCol="0">
            <a:spAutoFit/>
          </a:bodyPr>
          <a:lstStyle/>
          <a:p>
            <a:pPr algn="ctr"/>
            <a:r>
              <a:rPr lang="en-IN" sz="2800" b="1" dirty="0">
                <a:solidFill>
                  <a:srgbClr val="C00000"/>
                </a:solidFill>
                <a:latin typeface="Arial Black" panose="020B0A04020102020204" pitchFamily="34" charset="0"/>
              </a:rPr>
              <a:t>Jeevan Utsav - 871</a:t>
            </a:r>
          </a:p>
        </p:txBody>
      </p:sp>
      <p:sp>
        <p:nvSpPr>
          <p:cNvPr id="27" name="TextBox 26">
            <a:extLst>
              <a:ext uri="{FF2B5EF4-FFF2-40B4-BE49-F238E27FC236}">
                <a16:creationId xmlns:a16="http://schemas.microsoft.com/office/drawing/2014/main" id="{AD901A10-54FA-4E13-B7BC-B89F1A0878D9}"/>
              </a:ext>
            </a:extLst>
          </p:cNvPr>
          <p:cNvSpPr txBox="1"/>
          <p:nvPr/>
        </p:nvSpPr>
        <p:spPr>
          <a:xfrm>
            <a:off x="380974" y="666196"/>
            <a:ext cx="5238335" cy="646331"/>
          </a:xfrm>
          <a:prstGeom prst="rect">
            <a:avLst/>
          </a:prstGeom>
          <a:noFill/>
        </p:spPr>
        <p:txBody>
          <a:bodyPr wrap="square" rtlCol="0">
            <a:spAutoFit/>
          </a:bodyPr>
          <a:lstStyle/>
          <a:p>
            <a:pPr algn="ctr"/>
            <a:r>
              <a:rPr lang="en-IN" b="1" dirty="0">
                <a:solidFill>
                  <a:srgbClr val="002060"/>
                </a:solidFill>
              </a:rPr>
              <a:t>Example: Age 35 ; S.A. = 10,00,000 ; P.P.T. = 16 years ; Premium Yearly = Rs.2,32,356 with ADB and GST</a:t>
            </a:r>
          </a:p>
        </p:txBody>
      </p:sp>
      <p:sp>
        <p:nvSpPr>
          <p:cNvPr id="51" name="TextBox 50">
            <a:extLst>
              <a:ext uri="{FF2B5EF4-FFF2-40B4-BE49-F238E27FC236}">
                <a16:creationId xmlns:a16="http://schemas.microsoft.com/office/drawing/2014/main" id="{185ADAC3-46EA-4177-BF52-62C807B7C6F4}"/>
              </a:ext>
            </a:extLst>
          </p:cNvPr>
          <p:cNvSpPr txBox="1"/>
          <p:nvPr/>
        </p:nvSpPr>
        <p:spPr>
          <a:xfrm>
            <a:off x="4121647" y="344317"/>
            <a:ext cx="7610411" cy="400110"/>
          </a:xfrm>
          <a:prstGeom prst="rect">
            <a:avLst/>
          </a:prstGeom>
          <a:noFill/>
        </p:spPr>
        <p:txBody>
          <a:bodyPr wrap="square" rtlCol="0">
            <a:spAutoFit/>
          </a:bodyPr>
          <a:lstStyle/>
          <a:p>
            <a:pPr algn="ctr"/>
            <a:r>
              <a:rPr lang="en-IN" sz="2000" b="1" dirty="0">
                <a:solidFill>
                  <a:srgbClr val="C00000"/>
                </a:solidFill>
                <a:latin typeface="Lucida Sans Unicode" panose="020B0602030504020204" pitchFamily="34" charset="0"/>
                <a:cs typeface="Lucida Sans Unicode" panose="020B0602030504020204" pitchFamily="34" charset="0"/>
              </a:rPr>
              <a:t>Accident &amp; Disability Benefit or Accident Benefit Only</a:t>
            </a:r>
          </a:p>
        </p:txBody>
      </p:sp>
      <p:pic>
        <p:nvPicPr>
          <p:cNvPr id="30" name="Picture 29">
            <a:extLst>
              <a:ext uri="{FF2B5EF4-FFF2-40B4-BE49-F238E27FC236}">
                <a16:creationId xmlns:a16="http://schemas.microsoft.com/office/drawing/2014/main" id="{6A19EEA6-604A-4D91-9675-961A904D7CF6}"/>
              </a:ext>
            </a:extLst>
          </p:cNvPr>
          <p:cNvPicPr>
            <a:picLocks noChangeAspect="1"/>
          </p:cNvPicPr>
          <p:nvPr/>
        </p:nvPicPr>
        <p:blipFill>
          <a:blip r:embed="rId3"/>
          <a:stretch>
            <a:fillRect/>
          </a:stretch>
        </p:blipFill>
        <p:spPr>
          <a:xfrm>
            <a:off x="6870257" y="851542"/>
            <a:ext cx="4794375" cy="5489385"/>
          </a:xfrm>
          <a:prstGeom prst="rect">
            <a:avLst/>
          </a:prstGeom>
          <a:ln>
            <a:solidFill>
              <a:schemeClr val="tx1"/>
            </a:solidFill>
          </a:ln>
        </p:spPr>
      </p:pic>
      <p:grpSp>
        <p:nvGrpSpPr>
          <p:cNvPr id="9" name="Group 8">
            <a:extLst>
              <a:ext uri="{FF2B5EF4-FFF2-40B4-BE49-F238E27FC236}">
                <a16:creationId xmlns:a16="http://schemas.microsoft.com/office/drawing/2014/main" id="{325F7D98-C7D5-4108-818F-EEC51AFC2D89}"/>
              </a:ext>
            </a:extLst>
          </p:cNvPr>
          <p:cNvGrpSpPr/>
          <p:nvPr/>
        </p:nvGrpSpPr>
        <p:grpSpPr>
          <a:xfrm>
            <a:off x="3567961" y="1173422"/>
            <a:ext cx="3004732" cy="2563834"/>
            <a:chOff x="2338272" y="1168931"/>
            <a:chExt cx="3004732" cy="2563834"/>
          </a:xfrm>
        </p:grpSpPr>
        <p:pic>
          <p:nvPicPr>
            <p:cNvPr id="5" name="Picture 4">
              <a:extLst>
                <a:ext uri="{FF2B5EF4-FFF2-40B4-BE49-F238E27FC236}">
                  <a16:creationId xmlns:a16="http://schemas.microsoft.com/office/drawing/2014/main" id="{AB772707-E760-4A27-8645-D7E199DD8719}"/>
                </a:ext>
              </a:extLst>
            </p:cNvPr>
            <p:cNvPicPr>
              <a:picLocks noChangeAspect="1"/>
            </p:cNvPicPr>
            <p:nvPr/>
          </p:nvPicPr>
          <p:blipFill rotWithShape="1">
            <a:blip r:embed="rId4">
              <a:extLst>
                <a:ext uri="{28A0092B-C50C-407E-A947-70E740481C1C}">
                  <a14:useLocalDpi xmlns:a14="http://schemas.microsoft.com/office/drawing/2010/main" val="0"/>
                </a:ext>
              </a:extLst>
            </a:blip>
            <a:srcRect t="8450" b="5788"/>
            <a:stretch/>
          </p:blipFill>
          <p:spPr>
            <a:xfrm>
              <a:off x="2338272" y="1168931"/>
              <a:ext cx="2728427" cy="2191870"/>
            </a:xfrm>
            <a:prstGeom prst="rect">
              <a:avLst/>
            </a:prstGeom>
          </p:spPr>
        </p:pic>
        <p:sp>
          <p:nvSpPr>
            <p:cNvPr id="31" name="TextBox 30">
              <a:extLst>
                <a:ext uri="{FF2B5EF4-FFF2-40B4-BE49-F238E27FC236}">
                  <a16:creationId xmlns:a16="http://schemas.microsoft.com/office/drawing/2014/main" id="{58918253-5036-4870-9495-81EB38086F0D}"/>
                </a:ext>
              </a:extLst>
            </p:cNvPr>
            <p:cNvSpPr txBox="1"/>
            <p:nvPr/>
          </p:nvSpPr>
          <p:spPr>
            <a:xfrm>
              <a:off x="3438274" y="2532436"/>
              <a:ext cx="1904730" cy="1200329"/>
            </a:xfrm>
            <a:prstGeom prst="rect">
              <a:avLst/>
            </a:prstGeom>
            <a:noFill/>
          </p:spPr>
          <p:txBody>
            <a:bodyPr wrap="square" rtlCol="0">
              <a:spAutoFit/>
            </a:bodyPr>
            <a:lstStyle/>
            <a:p>
              <a:pPr algn="ctr"/>
              <a:r>
                <a:rPr lang="en-IN" sz="2400" b="1" dirty="0">
                  <a:solidFill>
                    <a:srgbClr val="C00000"/>
                  </a:solidFill>
                  <a:latin typeface="Lucida Sans Unicode" panose="020B0602030504020204" pitchFamily="34" charset="0"/>
                  <a:cs typeface="Lucida Sans Unicode" panose="020B0602030504020204" pitchFamily="34" charset="0"/>
                </a:rPr>
                <a:t>Natural Death Cover</a:t>
              </a:r>
            </a:p>
          </p:txBody>
        </p:sp>
      </p:grpSp>
      <p:sp>
        <p:nvSpPr>
          <p:cNvPr id="47" name="TextBox 46">
            <a:extLst>
              <a:ext uri="{FF2B5EF4-FFF2-40B4-BE49-F238E27FC236}">
                <a16:creationId xmlns:a16="http://schemas.microsoft.com/office/drawing/2014/main" id="{B2CC12DC-4563-43F2-AB15-D581B76F8480}"/>
              </a:ext>
            </a:extLst>
          </p:cNvPr>
          <p:cNvSpPr txBox="1"/>
          <p:nvPr/>
        </p:nvSpPr>
        <p:spPr>
          <a:xfrm>
            <a:off x="781733" y="4585124"/>
            <a:ext cx="5514655" cy="646331"/>
          </a:xfrm>
          <a:prstGeom prst="rect">
            <a:avLst/>
          </a:prstGeom>
          <a:noFill/>
          <a:ln>
            <a:solidFill>
              <a:schemeClr val="tx1"/>
            </a:solidFill>
          </a:ln>
        </p:spPr>
        <p:txBody>
          <a:bodyPr wrap="square" rtlCol="0">
            <a:spAutoFit/>
          </a:bodyPr>
          <a:lstStyle/>
          <a:p>
            <a:pPr algn="ctr"/>
            <a:r>
              <a:rPr lang="en-IN" b="1" dirty="0">
                <a:solidFill>
                  <a:srgbClr val="002060"/>
                </a:solidFill>
              </a:rPr>
              <a:t>Can be taken at the proposal stage or later during P.P.T. with minimum 5 years premium payment left</a:t>
            </a:r>
          </a:p>
        </p:txBody>
      </p:sp>
      <p:sp>
        <p:nvSpPr>
          <p:cNvPr id="48" name="TextBox 47">
            <a:extLst>
              <a:ext uri="{FF2B5EF4-FFF2-40B4-BE49-F238E27FC236}">
                <a16:creationId xmlns:a16="http://schemas.microsoft.com/office/drawing/2014/main" id="{4EC9D44A-73C5-45E4-9D60-AFABEA0937CC}"/>
              </a:ext>
            </a:extLst>
          </p:cNvPr>
          <p:cNvSpPr txBox="1"/>
          <p:nvPr/>
        </p:nvSpPr>
        <p:spPr>
          <a:xfrm>
            <a:off x="1031187" y="5395492"/>
            <a:ext cx="5073547" cy="646331"/>
          </a:xfrm>
          <a:prstGeom prst="rect">
            <a:avLst/>
          </a:prstGeom>
          <a:noFill/>
          <a:ln>
            <a:solidFill>
              <a:schemeClr val="tx1"/>
            </a:solidFill>
          </a:ln>
        </p:spPr>
        <p:txBody>
          <a:bodyPr wrap="square" rtlCol="0">
            <a:spAutoFit/>
          </a:bodyPr>
          <a:lstStyle/>
          <a:p>
            <a:pPr algn="ctr"/>
            <a:r>
              <a:rPr lang="en-IN" b="1" dirty="0">
                <a:solidFill>
                  <a:srgbClr val="C00000"/>
                </a:solidFill>
              </a:rPr>
              <a:t>Age at entry 18 LBD to 65 NBD subject to minimum 5 years premium payment left in P.P.T.</a:t>
            </a:r>
          </a:p>
        </p:txBody>
      </p:sp>
      <p:cxnSp>
        <p:nvCxnSpPr>
          <p:cNvPr id="3" name="Straight Arrow Connector 2">
            <a:extLst>
              <a:ext uri="{FF2B5EF4-FFF2-40B4-BE49-F238E27FC236}">
                <a16:creationId xmlns:a16="http://schemas.microsoft.com/office/drawing/2014/main" id="{A7314A75-4E2C-4702-80F0-C6BD021BD2BB}"/>
              </a:ext>
            </a:extLst>
          </p:cNvPr>
          <p:cNvCxnSpPr/>
          <p:nvPr/>
        </p:nvCxnSpPr>
        <p:spPr>
          <a:xfrm>
            <a:off x="6296388" y="2536927"/>
            <a:ext cx="57386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07B47613-2027-4489-8698-EA9C363AF0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7636" y="2746226"/>
            <a:ext cx="2600325" cy="1752600"/>
          </a:xfrm>
          <a:prstGeom prst="rect">
            <a:avLst/>
          </a:prstGeom>
        </p:spPr>
      </p:pic>
    </p:spTree>
    <p:custDataLst>
      <p:tags r:id="rId1"/>
    </p:custDataLst>
    <p:extLst>
      <p:ext uri="{BB962C8B-B14F-4D97-AF65-F5344CB8AC3E}">
        <p14:creationId xmlns:p14="http://schemas.microsoft.com/office/powerpoint/2010/main" val="22253459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22" presetClass="entr" presetSubtype="4"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down)">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anim calcmode="lin" valueType="num">
                                      <p:cBhvr>
                                        <p:cTn id="23" dur="2000" fill="hold"/>
                                        <p:tgtEl>
                                          <p:spTgt spid="6"/>
                                        </p:tgtEl>
                                        <p:attrNameLst>
                                          <p:attrName>ppt_w</p:attrName>
                                        </p:attrNameLst>
                                      </p:cBhvr>
                                      <p:tavLst>
                                        <p:tav tm="0" fmla="#ppt_w*sin(2.5*pi*$)">
                                          <p:val>
                                            <p:fltVal val="0"/>
                                          </p:val>
                                        </p:tav>
                                        <p:tav tm="100000">
                                          <p:val>
                                            <p:fltVal val="1"/>
                                          </p:val>
                                        </p:tav>
                                      </p:tavLst>
                                    </p:anim>
                                    <p:anim calcmode="lin" valueType="num">
                                      <p:cBhvr>
                                        <p:cTn id="24" dur="2000" fill="hold"/>
                                        <p:tgtEl>
                                          <p:spTgt spid="6"/>
                                        </p:tgtEl>
                                        <p:attrNameLst>
                                          <p:attrName>ppt_h</p:attrName>
                                        </p:attrNameLst>
                                      </p:cBhvr>
                                      <p:tavLst>
                                        <p:tav tm="0">
                                          <p:val>
                                            <p:strVal val="#ppt_h"/>
                                          </p:val>
                                        </p:tav>
                                        <p:tav tm="100000">
                                          <p:val>
                                            <p:strVal val="#ppt_h"/>
                                          </p:val>
                                        </p:tav>
                                      </p:tavLst>
                                    </p:anim>
                                  </p:childTnLst>
                                </p:cTn>
                              </p:par>
                              <p:par>
                                <p:cTn id="25" presetID="22" presetClass="entr" presetSubtype="4"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down)">
                                      <p:cBhvr>
                                        <p:cTn id="27" dur="5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down)">
                                      <p:cBhvr>
                                        <p:cTn id="3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7" grpId="0" animBg="1"/>
      <p:bldP spid="4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10B13F3-8D0B-445E-90FE-CD71861824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2819" y="404133"/>
            <a:ext cx="3047639" cy="2366402"/>
          </a:xfrm>
          <a:prstGeom prst="rect">
            <a:avLst/>
          </a:prstGeom>
        </p:spPr>
      </p:pic>
      <p:sp>
        <p:nvSpPr>
          <p:cNvPr id="25" name="TextBox 24">
            <a:extLst>
              <a:ext uri="{FF2B5EF4-FFF2-40B4-BE49-F238E27FC236}">
                <a16:creationId xmlns:a16="http://schemas.microsoft.com/office/drawing/2014/main" id="{577F945F-2390-4F14-947D-F2D65C1D614F}"/>
              </a:ext>
            </a:extLst>
          </p:cNvPr>
          <p:cNvSpPr txBox="1"/>
          <p:nvPr/>
        </p:nvSpPr>
        <p:spPr>
          <a:xfrm>
            <a:off x="307498" y="237201"/>
            <a:ext cx="3957651" cy="523220"/>
          </a:xfrm>
          <a:prstGeom prst="rect">
            <a:avLst/>
          </a:prstGeom>
          <a:noFill/>
        </p:spPr>
        <p:txBody>
          <a:bodyPr wrap="square" rtlCol="0">
            <a:spAutoFit/>
          </a:bodyPr>
          <a:lstStyle/>
          <a:p>
            <a:pPr algn="ctr"/>
            <a:r>
              <a:rPr lang="en-IN" sz="2800" b="1" dirty="0">
                <a:solidFill>
                  <a:srgbClr val="C00000"/>
                </a:solidFill>
                <a:latin typeface="Arial Black" panose="020B0A04020102020204" pitchFamily="34" charset="0"/>
              </a:rPr>
              <a:t>Jeevan Utsav - 871</a:t>
            </a:r>
          </a:p>
        </p:txBody>
      </p:sp>
      <p:sp>
        <p:nvSpPr>
          <p:cNvPr id="27" name="TextBox 26">
            <a:extLst>
              <a:ext uri="{FF2B5EF4-FFF2-40B4-BE49-F238E27FC236}">
                <a16:creationId xmlns:a16="http://schemas.microsoft.com/office/drawing/2014/main" id="{AD901A10-54FA-4E13-B7BC-B89F1A0878D9}"/>
              </a:ext>
            </a:extLst>
          </p:cNvPr>
          <p:cNvSpPr txBox="1"/>
          <p:nvPr/>
        </p:nvSpPr>
        <p:spPr>
          <a:xfrm>
            <a:off x="380974" y="666196"/>
            <a:ext cx="5238335" cy="646331"/>
          </a:xfrm>
          <a:prstGeom prst="rect">
            <a:avLst/>
          </a:prstGeom>
          <a:noFill/>
        </p:spPr>
        <p:txBody>
          <a:bodyPr wrap="square" rtlCol="0">
            <a:spAutoFit/>
          </a:bodyPr>
          <a:lstStyle/>
          <a:p>
            <a:pPr algn="ctr"/>
            <a:r>
              <a:rPr lang="en-IN" b="1" dirty="0">
                <a:solidFill>
                  <a:srgbClr val="002060"/>
                </a:solidFill>
              </a:rPr>
              <a:t>Example: Age 35 ; S.A. = 10,00,000 ; P.P.T. = 16 years ; Premium Yearly = Rs.2,32,356 with ADB and GST</a:t>
            </a:r>
          </a:p>
        </p:txBody>
      </p:sp>
      <p:sp>
        <p:nvSpPr>
          <p:cNvPr id="51" name="TextBox 50">
            <a:extLst>
              <a:ext uri="{FF2B5EF4-FFF2-40B4-BE49-F238E27FC236}">
                <a16:creationId xmlns:a16="http://schemas.microsoft.com/office/drawing/2014/main" id="{185ADAC3-46EA-4177-BF52-62C807B7C6F4}"/>
              </a:ext>
            </a:extLst>
          </p:cNvPr>
          <p:cNvSpPr txBox="1"/>
          <p:nvPr/>
        </p:nvSpPr>
        <p:spPr>
          <a:xfrm>
            <a:off x="4121647" y="344317"/>
            <a:ext cx="7610411" cy="400110"/>
          </a:xfrm>
          <a:prstGeom prst="rect">
            <a:avLst/>
          </a:prstGeom>
          <a:noFill/>
        </p:spPr>
        <p:txBody>
          <a:bodyPr wrap="square" rtlCol="0">
            <a:spAutoFit/>
          </a:bodyPr>
          <a:lstStyle/>
          <a:p>
            <a:pPr algn="ctr"/>
            <a:r>
              <a:rPr lang="en-IN" sz="2000" b="1" dirty="0">
                <a:solidFill>
                  <a:srgbClr val="C00000"/>
                </a:solidFill>
                <a:latin typeface="Lucida Sans Unicode" panose="020B0602030504020204" pitchFamily="34" charset="0"/>
                <a:cs typeface="Lucida Sans Unicode" panose="020B0602030504020204" pitchFamily="34" charset="0"/>
              </a:rPr>
              <a:t>Accident &amp; Disability Benefit or Accident Benefit Only</a:t>
            </a:r>
          </a:p>
        </p:txBody>
      </p:sp>
      <p:sp>
        <p:nvSpPr>
          <p:cNvPr id="42" name="TextBox 41">
            <a:extLst>
              <a:ext uri="{FF2B5EF4-FFF2-40B4-BE49-F238E27FC236}">
                <a16:creationId xmlns:a16="http://schemas.microsoft.com/office/drawing/2014/main" id="{A3BA6E63-C38E-47A6-BA42-CA1F302B2671}"/>
              </a:ext>
            </a:extLst>
          </p:cNvPr>
          <p:cNvSpPr txBox="1"/>
          <p:nvPr/>
        </p:nvSpPr>
        <p:spPr>
          <a:xfrm>
            <a:off x="8330453" y="1312527"/>
            <a:ext cx="2413270" cy="1015663"/>
          </a:xfrm>
          <a:prstGeom prst="rect">
            <a:avLst/>
          </a:prstGeom>
          <a:noFill/>
        </p:spPr>
        <p:txBody>
          <a:bodyPr wrap="square" rtlCol="0">
            <a:spAutoFit/>
          </a:bodyPr>
          <a:lstStyle/>
          <a:p>
            <a:pPr algn="ctr"/>
            <a:r>
              <a:rPr lang="en-IN" sz="2000" b="1" dirty="0">
                <a:solidFill>
                  <a:srgbClr val="C00000"/>
                </a:solidFill>
                <a:latin typeface="Lucida Sans Unicode" panose="020B0602030504020204" pitchFamily="34" charset="0"/>
                <a:cs typeface="Lucida Sans Unicode" panose="020B0602030504020204" pitchFamily="34" charset="0"/>
              </a:rPr>
              <a:t>Accidental Death Cover &amp; Disability Benefit</a:t>
            </a:r>
          </a:p>
        </p:txBody>
      </p:sp>
      <p:sp>
        <p:nvSpPr>
          <p:cNvPr id="46" name="TextBox 45">
            <a:extLst>
              <a:ext uri="{FF2B5EF4-FFF2-40B4-BE49-F238E27FC236}">
                <a16:creationId xmlns:a16="http://schemas.microsoft.com/office/drawing/2014/main" id="{AD8EECDD-E314-416F-9FDE-0248D80FDE38}"/>
              </a:ext>
            </a:extLst>
          </p:cNvPr>
          <p:cNvSpPr txBox="1"/>
          <p:nvPr/>
        </p:nvSpPr>
        <p:spPr>
          <a:xfrm>
            <a:off x="482091" y="2573091"/>
            <a:ext cx="11227817" cy="3170099"/>
          </a:xfrm>
          <a:prstGeom prst="rect">
            <a:avLst/>
          </a:prstGeom>
          <a:noFill/>
        </p:spPr>
        <p:txBody>
          <a:bodyPr wrap="square" rtlCol="0">
            <a:spAutoFit/>
          </a:bodyPr>
          <a:lstStyle/>
          <a:p>
            <a:pPr marL="285750" indent="-285750">
              <a:buFont typeface="Courier New" panose="02070309020205020404" pitchFamily="49" charset="0"/>
              <a:buChar char="o"/>
            </a:pPr>
            <a:r>
              <a:rPr lang="en-IN" sz="2000" b="1" dirty="0">
                <a:solidFill>
                  <a:srgbClr val="002060"/>
                </a:solidFill>
                <a:latin typeface="Arial" panose="020B0604020202020204" pitchFamily="34" charset="0"/>
                <a:cs typeface="Arial" panose="020B0604020202020204" pitchFamily="34" charset="0"/>
              </a:rPr>
              <a:t>Rs.10,00,000 will be added on the table shown according to the years the policy is in force</a:t>
            </a:r>
          </a:p>
          <a:p>
            <a:pPr marL="285750" indent="-285750">
              <a:buFont typeface="Courier New" panose="02070309020205020404" pitchFamily="49" charset="0"/>
              <a:buChar char="o"/>
            </a:pPr>
            <a:r>
              <a:rPr lang="en-IN" sz="2000" b="1" dirty="0">
                <a:solidFill>
                  <a:srgbClr val="002060"/>
                </a:solidFill>
                <a:latin typeface="Arial" panose="020B0604020202020204" pitchFamily="34" charset="0"/>
                <a:cs typeface="Arial" panose="020B0604020202020204" pitchFamily="34" charset="0"/>
              </a:rPr>
              <a:t>This ADB cover will be available up to age 70 (beyond the P.P.T.)</a:t>
            </a:r>
          </a:p>
          <a:p>
            <a:pPr marL="285750" indent="-285750">
              <a:buFont typeface="Courier New" panose="02070309020205020404" pitchFamily="49" charset="0"/>
              <a:buChar char="o"/>
            </a:pPr>
            <a:r>
              <a:rPr lang="en-IN" sz="2000" b="1" dirty="0">
                <a:solidFill>
                  <a:srgbClr val="002060"/>
                </a:solidFill>
                <a:latin typeface="Arial" panose="020B0604020202020204" pitchFamily="34" charset="0"/>
                <a:cs typeface="Arial" panose="020B0604020202020204" pitchFamily="34" charset="0"/>
              </a:rPr>
              <a:t>After P.P.T. ADB Cover = 16,40,000 + 10,00,000</a:t>
            </a:r>
          </a:p>
          <a:p>
            <a:pPr marL="285750" indent="-285750">
              <a:buFont typeface="Courier New" panose="02070309020205020404" pitchFamily="49" charset="0"/>
              <a:buChar char="o"/>
            </a:pPr>
            <a:r>
              <a:rPr lang="en-IN" sz="2000" b="1" dirty="0">
                <a:solidFill>
                  <a:srgbClr val="002060"/>
                </a:solidFill>
                <a:latin typeface="Arial" panose="020B0604020202020204" pitchFamily="34" charset="0"/>
                <a:cs typeface="Arial" panose="020B0604020202020204" pitchFamily="34" charset="0"/>
              </a:rPr>
              <a:t>For Disability due to accident 1/120</a:t>
            </a:r>
            <a:r>
              <a:rPr lang="en-IN" sz="2000" b="1" baseline="30000" dirty="0">
                <a:solidFill>
                  <a:srgbClr val="002060"/>
                </a:solidFill>
                <a:latin typeface="Arial" panose="020B0604020202020204" pitchFamily="34" charset="0"/>
                <a:cs typeface="Arial" panose="020B0604020202020204" pitchFamily="34" charset="0"/>
              </a:rPr>
              <a:t>th</a:t>
            </a:r>
            <a:r>
              <a:rPr lang="en-IN" sz="2000" b="1" dirty="0">
                <a:solidFill>
                  <a:srgbClr val="002060"/>
                </a:solidFill>
                <a:latin typeface="Arial" panose="020B0604020202020204" pitchFamily="34" charset="0"/>
                <a:cs typeface="Arial" panose="020B0604020202020204" pitchFamily="34" charset="0"/>
              </a:rPr>
              <a:t> of ADB S.A. will be given every month for 10 years</a:t>
            </a:r>
          </a:p>
          <a:p>
            <a:pPr marL="285750" indent="-285750">
              <a:buFont typeface="Courier New" panose="02070309020205020404" pitchFamily="49" charset="0"/>
              <a:buChar char="o"/>
            </a:pPr>
            <a:r>
              <a:rPr lang="en-IN" sz="2000" b="1" dirty="0">
                <a:solidFill>
                  <a:srgbClr val="002060"/>
                </a:solidFill>
                <a:latin typeface="Arial" panose="020B0604020202020204" pitchFamily="34" charset="0"/>
                <a:cs typeface="Arial" panose="020B0604020202020204" pitchFamily="34" charset="0"/>
              </a:rPr>
              <a:t>10,00,000/120 = Rs.8333 per month for 10 years will be given.</a:t>
            </a:r>
          </a:p>
          <a:p>
            <a:pPr marL="285750" indent="-285750">
              <a:buFont typeface="Courier New" panose="02070309020205020404" pitchFamily="49" charset="0"/>
              <a:buChar char="o"/>
            </a:pPr>
            <a:r>
              <a:rPr lang="en-IN" sz="2000" b="1" dirty="0">
                <a:solidFill>
                  <a:srgbClr val="002060"/>
                </a:solidFill>
                <a:latin typeface="Arial" panose="020B0604020202020204" pitchFamily="34" charset="0"/>
                <a:cs typeface="Arial" panose="020B0604020202020204" pitchFamily="34" charset="0"/>
              </a:rPr>
              <a:t>Any balance amount payable due to Maturity or Death earlier to these 10 years, the balance will be paid along with the CLAIM AMOUNT.</a:t>
            </a:r>
          </a:p>
          <a:p>
            <a:pPr marL="285750" indent="-285750">
              <a:buFont typeface="Courier New" panose="02070309020205020404" pitchFamily="49" charset="0"/>
              <a:buChar char="o"/>
            </a:pPr>
            <a:r>
              <a:rPr lang="en-IN" sz="2000" b="1" dirty="0">
                <a:solidFill>
                  <a:srgbClr val="002060"/>
                </a:solidFill>
                <a:latin typeface="Arial" panose="020B0604020202020204" pitchFamily="34" charset="0"/>
                <a:cs typeface="Arial" panose="020B0604020202020204" pitchFamily="34" charset="0"/>
              </a:rPr>
              <a:t>For disability if accepted, further premium proportionate to ADB S.A. are waived. i.e. if Basic S.A. is more than ADB, the difference to be paid</a:t>
            </a:r>
          </a:p>
        </p:txBody>
      </p:sp>
    </p:spTree>
    <p:custDataLst>
      <p:tags r:id="rId1"/>
    </p:custDataLst>
    <p:extLst>
      <p:ext uri="{BB962C8B-B14F-4D97-AF65-F5344CB8AC3E}">
        <p14:creationId xmlns:p14="http://schemas.microsoft.com/office/powerpoint/2010/main" val="16787638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down)">
                                      <p:cBhvr>
                                        <p:cTn id="15" dur="500"/>
                                        <p:tgtEl>
                                          <p:spTgt spid="4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6">
                                            <p:txEl>
                                              <p:pRg st="0" end="0"/>
                                            </p:txEl>
                                          </p:spTgt>
                                        </p:tgtEl>
                                        <p:attrNameLst>
                                          <p:attrName>style.visibility</p:attrName>
                                        </p:attrNameLst>
                                      </p:cBhvr>
                                      <p:to>
                                        <p:strVal val="visible"/>
                                      </p:to>
                                    </p:set>
                                    <p:animEffect transition="in" filter="wipe(down)">
                                      <p:cBhvr>
                                        <p:cTn id="20" dur="500"/>
                                        <p:tgtEl>
                                          <p:spTgt spid="4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46">
                                            <p:txEl>
                                              <p:pRg st="1" end="1"/>
                                            </p:txEl>
                                          </p:spTgt>
                                        </p:tgtEl>
                                        <p:attrNameLst>
                                          <p:attrName>style.visibility</p:attrName>
                                        </p:attrNameLst>
                                      </p:cBhvr>
                                      <p:to>
                                        <p:strVal val="visible"/>
                                      </p:to>
                                    </p:set>
                                    <p:animEffect transition="in" filter="wipe(down)">
                                      <p:cBhvr>
                                        <p:cTn id="25" dur="500"/>
                                        <p:tgtEl>
                                          <p:spTgt spid="46">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6">
                                            <p:txEl>
                                              <p:pRg st="2" end="2"/>
                                            </p:txEl>
                                          </p:spTgt>
                                        </p:tgtEl>
                                        <p:attrNameLst>
                                          <p:attrName>style.visibility</p:attrName>
                                        </p:attrNameLst>
                                      </p:cBhvr>
                                      <p:to>
                                        <p:strVal val="visible"/>
                                      </p:to>
                                    </p:set>
                                    <p:animEffect transition="in" filter="wipe(down)">
                                      <p:cBhvr>
                                        <p:cTn id="30" dur="500"/>
                                        <p:tgtEl>
                                          <p:spTgt spid="46">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46">
                                            <p:txEl>
                                              <p:pRg st="3" end="3"/>
                                            </p:txEl>
                                          </p:spTgt>
                                        </p:tgtEl>
                                        <p:attrNameLst>
                                          <p:attrName>style.visibility</p:attrName>
                                        </p:attrNameLst>
                                      </p:cBhvr>
                                      <p:to>
                                        <p:strVal val="visible"/>
                                      </p:to>
                                    </p:set>
                                    <p:animEffect transition="in" filter="wipe(down)">
                                      <p:cBhvr>
                                        <p:cTn id="35" dur="500"/>
                                        <p:tgtEl>
                                          <p:spTgt spid="46">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46">
                                            <p:txEl>
                                              <p:pRg st="4" end="4"/>
                                            </p:txEl>
                                          </p:spTgt>
                                        </p:tgtEl>
                                        <p:attrNameLst>
                                          <p:attrName>style.visibility</p:attrName>
                                        </p:attrNameLst>
                                      </p:cBhvr>
                                      <p:to>
                                        <p:strVal val="visible"/>
                                      </p:to>
                                    </p:set>
                                    <p:animEffect transition="in" filter="wipe(down)">
                                      <p:cBhvr>
                                        <p:cTn id="40" dur="500"/>
                                        <p:tgtEl>
                                          <p:spTgt spid="46">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46">
                                            <p:txEl>
                                              <p:pRg st="5" end="5"/>
                                            </p:txEl>
                                          </p:spTgt>
                                        </p:tgtEl>
                                        <p:attrNameLst>
                                          <p:attrName>style.visibility</p:attrName>
                                        </p:attrNameLst>
                                      </p:cBhvr>
                                      <p:to>
                                        <p:strVal val="visible"/>
                                      </p:to>
                                    </p:set>
                                    <p:animEffect transition="in" filter="wipe(down)">
                                      <p:cBhvr>
                                        <p:cTn id="45" dur="500"/>
                                        <p:tgtEl>
                                          <p:spTgt spid="46">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46">
                                            <p:txEl>
                                              <p:pRg st="6" end="6"/>
                                            </p:txEl>
                                          </p:spTgt>
                                        </p:tgtEl>
                                        <p:attrNameLst>
                                          <p:attrName>style.visibility</p:attrName>
                                        </p:attrNameLst>
                                      </p:cBhvr>
                                      <p:to>
                                        <p:strVal val="visible"/>
                                      </p:to>
                                    </p:set>
                                    <p:animEffect transition="in" filter="wipe(down)">
                                      <p:cBhvr>
                                        <p:cTn id="50" dur="500"/>
                                        <p:tgtEl>
                                          <p:spTgt spid="4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2" grpId="0"/>
      <p:bldP spid="4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342A5BB-BC14-4D0D-80AD-830988DDD97E}"/>
              </a:ext>
            </a:extLst>
          </p:cNvPr>
          <p:cNvSpPr txBox="1"/>
          <p:nvPr/>
        </p:nvSpPr>
        <p:spPr>
          <a:xfrm>
            <a:off x="325390" y="982176"/>
            <a:ext cx="11541219" cy="4893647"/>
          </a:xfrm>
          <a:prstGeom prst="rect">
            <a:avLst/>
          </a:prstGeom>
          <a:noFill/>
        </p:spPr>
        <p:txBody>
          <a:bodyPr wrap="square" rtlCol="0">
            <a:spAutoFit/>
          </a:bodyPr>
          <a:lstStyle/>
          <a:p>
            <a:pPr marL="457200" indent="-457200">
              <a:buFont typeface="Wingdings" panose="05000000000000000000" pitchFamily="2" charset="2"/>
              <a:buChar char="v"/>
            </a:pPr>
            <a:r>
              <a:rPr lang="en-IN" sz="2600" dirty="0">
                <a:latin typeface="Arial" panose="020B0604020202020204" pitchFamily="34" charset="0"/>
                <a:cs typeface="Arial" panose="020B0604020202020204" pitchFamily="34" charset="0"/>
              </a:rPr>
              <a:t>Death within 180 days from the date of accident will only be entertained</a:t>
            </a:r>
          </a:p>
          <a:p>
            <a:pPr marL="457200" indent="-457200">
              <a:buFont typeface="Wingdings" panose="05000000000000000000" pitchFamily="2" charset="2"/>
              <a:buChar char="v"/>
            </a:pPr>
            <a:r>
              <a:rPr lang="en-IN" sz="2600" dirty="0">
                <a:latin typeface="Arial" panose="020B0604020202020204" pitchFamily="34" charset="0"/>
                <a:cs typeface="Arial" panose="020B0604020202020204" pitchFamily="34" charset="0"/>
              </a:rPr>
              <a:t>In case of Accident Disability occurs within 180 days from the date of accident an amount of 1/120 the of A.D.B. S.A. is payable for every month for 10 years</a:t>
            </a:r>
          </a:p>
          <a:p>
            <a:pPr marL="457200" indent="-457200">
              <a:buFont typeface="Wingdings" panose="05000000000000000000" pitchFamily="2" charset="2"/>
              <a:buChar char="v"/>
            </a:pPr>
            <a:r>
              <a:rPr lang="en-IN" sz="2600" dirty="0">
                <a:latin typeface="Arial" panose="020B0604020202020204" pitchFamily="34" charset="0"/>
                <a:cs typeface="Arial" panose="020B0604020202020204" pitchFamily="34" charset="0"/>
              </a:rPr>
              <a:t>Further premium proportionate up the A.D.B. S.A. will be paid. </a:t>
            </a:r>
          </a:p>
          <a:p>
            <a:pPr marL="457200" indent="-457200">
              <a:buFont typeface="Wingdings" panose="05000000000000000000" pitchFamily="2" charset="2"/>
              <a:buChar char="v"/>
            </a:pPr>
            <a:r>
              <a:rPr lang="en-IN" sz="2600" dirty="0" err="1">
                <a:latin typeface="Arial" panose="020B0604020202020204" pitchFamily="34" charset="0"/>
                <a:cs typeface="Arial" panose="020B0604020202020204" pitchFamily="34" charset="0"/>
              </a:rPr>
              <a:t>Ie</a:t>
            </a:r>
            <a:r>
              <a:rPr lang="en-IN" sz="2600" dirty="0">
                <a:latin typeface="Arial" panose="020B0604020202020204" pitchFamily="34" charset="0"/>
                <a:cs typeface="Arial" panose="020B0604020202020204" pitchFamily="34" charset="0"/>
              </a:rPr>
              <a:t>. If the Basic S.A. is more than that of A.D.B. S.A., then the proportionate premium of the difference has to be paid till P.P.T.</a:t>
            </a:r>
          </a:p>
          <a:p>
            <a:pPr marL="457200" indent="-457200">
              <a:buFont typeface="Wingdings" panose="05000000000000000000" pitchFamily="2" charset="2"/>
              <a:buChar char="v"/>
            </a:pPr>
            <a:r>
              <a:rPr lang="en-IN" sz="2600" dirty="0">
                <a:latin typeface="Arial" panose="020B0604020202020204" pitchFamily="34" charset="0"/>
                <a:cs typeface="Arial" panose="020B0604020202020204" pitchFamily="34" charset="0"/>
              </a:rPr>
              <a:t> If death or maturity falls within these 10 years then the balance payable of Disability Benefit will be paid</a:t>
            </a:r>
          </a:p>
          <a:p>
            <a:pPr marL="457200" indent="-457200">
              <a:buFont typeface="Wingdings" panose="05000000000000000000" pitchFamily="2" charset="2"/>
              <a:buChar char="v"/>
            </a:pPr>
            <a:r>
              <a:rPr lang="en-IN" sz="2600" dirty="0">
                <a:latin typeface="Arial" panose="020B0604020202020204" pitchFamily="34" charset="0"/>
                <a:cs typeface="Arial" panose="020B0604020202020204" pitchFamily="34" charset="0"/>
              </a:rPr>
              <a:t>The disability should be total and permanent due to accident</a:t>
            </a:r>
          </a:p>
          <a:p>
            <a:pPr marL="457200" indent="-457200">
              <a:buFont typeface="Wingdings" panose="05000000000000000000" pitchFamily="2" charset="2"/>
              <a:buChar char="v"/>
            </a:pPr>
            <a:r>
              <a:rPr lang="en-IN" sz="2600" dirty="0">
                <a:latin typeface="Arial" panose="020B0604020202020204" pitchFamily="34" charset="0"/>
                <a:cs typeface="Arial" panose="020B0604020202020204" pitchFamily="34" charset="0"/>
              </a:rPr>
              <a:t>If any 4 out of 6 mentioned below are satisfied then the disability benefit is payable</a:t>
            </a:r>
          </a:p>
        </p:txBody>
      </p:sp>
      <p:pic>
        <p:nvPicPr>
          <p:cNvPr id="1030" name="Picture 6">
            <a:extLst>
              <a:ext uri="{FF2B5EF4-FFF2-40B4-BE49-F238E27FC236}">
                <a16:creationId xmlns:a16="http://schemas.microsoft.com/office/drawing/2014/main" id="{03C326C7-242F-4B91-8BF0-C8D319C172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8836" y="198298"/>
            <a:ext cx="8854329" cy="833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5587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342A5BB-BC14-4D0D-80AD-830988DDD97E}"/>
              </a:ext>
            </a:extLst>
          </p:cNvPr>
          <p:cNvSpPr txBox="1"/>
          <p:nvPr/>
        </p:nvSpPr>
        <p:spPr>
          <a:xfrm>
            <a:off x="325390" y="937721"/>
            <a:ext cx="11541219" cy="5293757"/>
          </a:xfrm>
          <a:prstGeom prst="rect">
            <a:avLst/>
          </a:prstGeom>
          <a:noFill/>
        </p:spPr>
        <p:txBody>
          <a:bodyPr wrap="square" rtlCol="0">
            <a:spAutoFit/>
          </a:bodyPr>
          <a:lstStyle/>
          <a:p>
            <a:pPr marL="457200" indent="-457200">
              <a:buFont typeface="Wingdings" panose="05000000000000000000" pitchFamily="2" charset="2"/>
              <a:buChar char="v"/>
            </a:pPr>
            <a:r>
              <a:rPr lang="en-IN" sz="2600" dirty="0">
                <a:latin typeface="Arial" panose="020B0604020202020204" pitchFamily="34" charset="0"/>
                <a:cs typeface="Arial" panose="020B0604020202020204" pitchFamily="34" charset="0"/>
              </a:rPr>
              <a:t>The Activities of Daily Living are, which 4 out of 6 can’t be performed</a:t>
            </a:r>
          </a:p>
          <a:p>
            <a:pPr marL="514350" indent="-514350">
              <a:buAutoNum type="arabicParenR"/>
            </a:pPr>
            <a:r>
              <a:rPr lang="en-IN" sz="2600" dirty="0">
                <a:solidFill>
                  <a:srgbClr val="C00000"/>
                </a:solidFill>
                <a:latin typeface="Arial" panose="020B0604020202020204" pitchFamily="34" charset="0"/>
                <a:cs typeface="Arial" panose="020B0604020202020204" pitchFamily="34" charset="0"/>
              </a:rPr>
              <a:t>Dressing:</a:t>
            </a:r>
            <a:r>
              <a:rPr lang="en-IN" sz="2600" dirty="0">
                <a:latin typeface="Arial" panose="020B0604020202020204" pitchFamily="34" charset="0"/>
                <a:cs typeface="Arial" panose="020B0604020202020204" pitchFamily="34" charset="0"/>
              </a:rPr>
              <a:t> The ability to put on and take off all necessary garments, artificial limbs or other surgical appliances that are medically necessary</a:t>
            </a:r>
          </a:p>
          <a:p>
            <a:pPr marL="514350" indent="-514350">
              <a:buAutoNum type="arabicParenR"/>
            </a:pPr>
            <a:r>
              <a:rPr lang="en-IN" sz="2600" dirty="0">
                <a:solidFill>
                  <a:srgbClr val="C00000"/>
                </a:solidFill>
                <a:latin typeface="Arial" panose="020B0604020202020204" pitchFamily="34" charset="0"/>
                <a:cs typeface="Arial" panose="020B0604020202020204" pitchFamily="34" charset="0"/>
              </a:rPr>
              <a:t>Washing:</a:t>
            </a:r>
            <a:r>
              <a:rPr lang="en-IN" sz="2600" dirty="0">
                <a:latin typeface="Arial" panose="020B0604020202020204" pitchFamily="34" charset="0"/>
                <a:cs typeface="Arial" panose="020B0604020202020204" pitchFamily="34" charset="0"/>
              </a:rPr>
              <a:t> The ability to wash to maintain an adequate level of cleanliness and personal hygiene</a:t>
            </a:r>
          </a:p>
          <a:p>
            <a:pPr marL="514350" indent="-514350">
              <a:buAutoNum type="arabicParenR"/>
            </a:pPr>
            <a:r>
              <a:rPr lang="en-IN" sz="2600" dirty="0">
                <a:solidFill>
                  <a:srgbClr val="C00000"/>
                </a:solidFill>
                <a:latin typeface="Arial" panose="020B0604020202020204" pitchFamily="34" charset="0"/>
                <a:cs typeface="Arial" panose="020B0604020202020204" pitchFamily="34" charset="0"/>
              </a:rPr>
              <a:t>Feeding: </a:t>
            </a:r>
            <a:r>
              <a:rPr lang="en-IN" sz="2600" dirty="0">
                <a:latin typeface="Arial" panose="020B0604020202020204" pitchFamily="34" charset="0"/>
                <a:cs typeface="Arial" panose="020B0604020202020204" pitchFamily="34" charset="0"/>
              </a:rPr>
              <a:t>The ability to transfer food from a plate or bowl to the mouth once the food has served and available to eat</a:t>
            </a:r>
          </a:p>
          <a:p>
            <a:pPr marL="514350" indent="-514350">
              <a:buAutoNum type="arabicParenR"/>
            </a:pPr>
            <a:r>
              <a:rPr lang="en-IN" sz="2600" dirty="0">
                <a:solidFill>
                  <a:srgbClr val="C00000"/>
                </a:solidFill>
                <a:latin typeface="Arial" panose="020B0604020202020204" pitchFamily="34" charset="0"/>
                <a:cs typeface="Arial" panose="020B0604020202020204" pitchFamily="34" charset="0"/>
              </a:rPr>
              <a:t>Toileting:</a:t>
            </a:r>
            <a:r>
              <a:rPr lang="en-IN" sz="2600" dirty="0">
                <a:latin typeface="Arial" panose="020B0604020202020204" pitchFamily="34" charset="0"/>
                <a:cs typeface="Arial" panose="020B0604020202020204" pitchFamily="34" charset="0"/>
              </a:rPr>
              <a:t> Ability to use lavatory or otherwise manage bowel and bladder functions so as to maintain a satisfactory level of personal hygiene</a:t>
            </a:r>
          </a:p>
          <a:p>
            <a:pPr marL="514350" indent="-514350">
              <a:buAutoNum type="arabicParenR"/>
            </a:pPr>
            <a:r>
              <a:rPr lang="en-IN" sz="2600" dirty="0">
                <a:solidFill>
                  <a:srgbClr val="C00000"/>
                </a:solidFill>
                <a:latin typeface="Arial" panose="020B0604020202020204" pitchFamily="34" charset="0"/>
                <a:cs typeface="Arial" panose="020B0604020202020204" pitchFamily="34" charset="0"/>
              </a:rPr>
              <a:t>Mobility:</a:t>
            </a:r>
            <a:r>
              <a:rPr lang="en-IN" sz="2600" dirty="0">
                <a:latin typeface="Arial" panose="020B0604020202020204" pitchFamily="34" charset="0"/>
                <a:cs typeface="Arial" panose="020B0604020202020204" pitchFamily="34" charset="0"/>
              </a:rPr>
              <a:t> The ability to move indoors from room to room on level surfaces at the normal place of residence</a:t>
            </a:r>
          </a:p>
          <a:p>
            <a:pPr marL="514350" indent="-514350">
              <a:buAutoNum type="arabicParenR"/>
            </a:pPr>
            <a:r>
              <a:rPr lang="en-IN" sz="2600" dirty="0">
                <a:solidFill>
                  <a:srgbClr val="C00000"/>
                </a:solidFill>
                <a:latin typeface="Arial" panose="020B0604020202020204" pitchFamily="34" charset="0"/>
                <a:cs typeface="Arial" panose="020B0604020202020204" pitchFamily="34" charset="0"/>
              </a:rPr>
              <a:t>Transferring:</a:t>
            </a:r>
            <a:r>
              <a:rPr lang="en-IN" sz="2600" dirty="0">
                <a:latin typeface="Arial" panose="020B0604020202020204" pitchFamily="34" charset="0"/>
                <a:cs typeface="Arial" panose="020B0604020202020204" pitchFamily="34" charset="0"/>
              </a:rPr>
              <a:t> The ability to move from bed to an upright chair or wheel chair and vice versa</a:t>
            </a:r>
          </a:p>
        </p:txBody>
      </p:sp>
      <p:pic>
        <p:nvPicPr>
          <p:cNvPr id="1030" name="Picture 6">
            <a:extLst>
              <a:ext uri="{FF2B5EF4-FFF2-40B4-BE49-F238E27FC236}">
                <a16:creationId xmlns:a16="http://schemas.microsoft.com/office/drawing/2014/main" id="{03C326C7-242F-4B91-8BF0-C8D319C172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8836" y="198298"/>
            <a:ext cx="8854329" cy="833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78405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9CBA56D-81F7-44EA-A1B2-3E42A1B221BA}"/>
              </a:ext>
            </a:extLst>
          </p:cNvPr>
          <p:cNvSpPr txBox="1"/>
          <p:nvPr/>
        </p:nvSpPr>
        <p:spPr>
          <a:xfrm>
            <a:off x="288409" y="351947"/>
            <a:ext cx="3957651" cy="523220"/>
          </a:xfrm>
          <a:prstGeom prst="rect">
            <a:avLst/>
          </a:prstGeom>
          <a:noFill/>
        </p:spPr>
        <p:txBody>
          <a:bodyPr wrap="square" rtlCol="0">
            <a:spAutoFit/>
          </a:bodyPr>
          <a:lstStyle/>
          <a:p>
            <a:pPr algn="ctr"/>
            <a:r>
              <a:rPr lang="en-IN" sz="2800" b="1" dirty="0">
                <a:solidFill>
                  <a:srgbClr val="C00000"/>
                </a:solidFill>
                <a:latin typeface="Arial Black" panose="020B0A04020102020204" pitchFamily="34" charset="0"/>
              </a:rPr>
              <a:t>Jeevan Utsav - 871</a:t>
            </a:r>
          </a:p>
        </p:txBody>
      </p:sp>
      <p:pic>
        <p:nvPicPr>
          <p:cNvPr id="2050" name="Picture 2">
            <a:extLst>
              <a:ext uri="{FF2B5EF4-FFF2-40B4-BE49-F238E27FC236}">
                <a16:creationId xmlns:a16="http://schemas.microsoft.com/office/drawing/2014/main" id="{4BECEA08-3180-4238-A07E-63E67C4EEC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7" y="221909"/>
            <a:ext cx="4381500" cy="711069"/>
          </a:xfrm>
          <a:prstGeom prst="rect">
            <a:avLst/>
          </a:prstGeom>
          <a:noFill/>
          <a:extLst>
            <a:ext uri="{909E8E84-426E-40DD-AFC4-6F175D3DCCD1}">
              <a14:hiddenFill xmlns:a14="http://schemas.microsoft.com/office/drawing/2010/main">
                <a:solidFill>
                  <a:srgbClr val="FFFFFF"/>
                </a:solidFill>
              </a14:hiddenFill>
            </a:ext>
          </a:extLst>
        </p:spPr>
      </p:pic>
      <p:sp>
        <p:nvSpPr>
          <p:cNvPr id="61" name="TextBox 60">
            <a:extLst>
              <a:ext uri="{FF2B5EF4-FFF2-40B4-BE49-F238E27FC236}">
                <a16:creationId xmlns:a16="http://schemas.microsoft.com/office/drawing/2014/main" id="{9FDB3886-1A69-40D0-B135-93E3D76F7482}"/>
              </a:ext>
            </a:extLst>
          </p:cNvPr>
          <p:cNvSpPr txBox="1"/>
          <p:nvPr/>
        </p:nvSpPr>
        <p:spPr>
          <a:xfrm>
            <a:off x="5432350" y="2185873"/>
            <a:ext cx="5614421" cy="369332"/>
          </a:xfrm>
          <a:prstGeom prst="rect">
            <a:avLst/>
          </a:prstGeom>
          <a:noFill/>
        </p:spPr>
        <p:txBody>
          <a:bodyPr wrap="square" rtlCol="0">
            <a:spAutoFit/>
          </a:bodyPr>
          <a:lstStyle/>
          <a:p>
            <a:r>
              <a:rPr lang="en-IN" b="1" dirty="0"/>
              <a:t> </a:t>
            </a:r>
          </a:p>
        </p:txBody>
      </p:sp>
      <p:sp>
        <p:nvSpPr>
          <p:cNvPr id="3" name="TextBox 2">
            <a:extLst>
              <a:ext uri="{FF2B5EF4-FFF2-40B4-BE49-F238E27FC236}">
                <a16:creationId xmlns:a16="http://schemas.microsoft.com/office/drawing/2014/main" id="{19072CA5-ADF2-4F5F-8AA4-F9A30B02FCA3}"/>
              </a:ext>
            </a:extLst>
          </p:cNvPr>
          <p:cNvSpPr txBox="1"/>
          <p:nvPr/>
        </p:nvSpPr>
        <p:spPr>
          <a:xfrm>
            <a:off x="4095703" y="4465603"/>
            <a:ext cx="1089309" cy="1631216"/>
          </a:xfrm>
          <a:prstGeom prst="rect">
            <a:avLst/>
          </a:prstGeom>
          <a:noFill/>
        </p:spPr>
        <p:txBody>
          <a:bodyPr wrap="square" rtlCol="0">
            <a:spAutoFit/>
          </a:bodyPr>
          <a:lstStyle/>
          <a:p>
            <a:r>
              <a:rPr lang="en-IN" sz="15000" baseline="-25000" dirty="0">
                <a:solidFill>
                  <a:srgbClr val="C00000"/>
                </a:solidFill>
                <a:latin typeface="Arial Black" panose="020B0A04020102020204" pitchFamily="34" charset="0"/>
              </a:rPr>
              <a:t>+</a:t>
            </a:r>
          </a:p>
        </p:txBody>
      </p:sp>
      <p:sp>
        <p:nvSpPr>
          <p:cNvPr id="9" name="TextBox 8">
            <a:extLst>
              <a:ext uri="{FF2B5EF4-FFF2-40B4-BE49-F238E27FC236}">
                <a16:creationId xmlns:a16="http://schemas.microsoft.com/office/drawing/2014/main" id="{7D21F6F8-EA32-45B7-8C2F-3138EB142129}"/>
              </a:ext>
            </a:extLst>
          </p:cNvPr>
          <p:cNvSpPr txBox="1"/>
          <p:nvPr/>
        </p:nvSpPr>
        <p:spPr>
          <a:xfrm>
            <a:off x="4573415" y="2148808"/>
            <a:ext cx="7197456" cy="2862322"/>
          </a:xfrm>
          <a:prstGeom prst="rect">
            <a:avLst/>
          </a:prstGeom>
          <a:noFill/>
          <a:ln>
            <a:solidFill>
              <a:schemeClr val="tx1"/>
            </a:solidFill>
          </a:ln>
        </p:spPr>
        <p:txBody>
          <a:bodyPr wrap="square" rtlCol="0">
            <a:spAutoFit/>
          </a:bodyPr>
          <a:lstStyle/>
          <a:p>
            <a:r>
              <a:rPr lang="en-IN" b="1" dirty="0">
                <a:solidFill>
                  <a:srgbClr val="C00000"/>
                </a:solidFill>
                <a:latin typeface="Arial" panose="020B0604020202020204" pitchFamily="34" charset="0"/>
                <a:cs typeface="Arial" panose="020B0604020202020204" pitchFamily="34" charset="0"/>
              </a:rPr>
              <a:t>General conditions of Term Assurance Rider</a:t>
            </a:r>
          </a:p>
          <a:p>
            <a:pPr marL="285750" indent="-285750">
              <a:buFont typeface="Wingdings" panose="05000000000000000000" pitchFamily="2" charset="2"/>
              <a:buChar char="Ø"/>
            </a:pPr>
            <a:r>
              <a:rPr lang="en-IN" b="1" dirty="0">
                <a:latin typeface="Arial" panose="020B0604020202020204" pitchFamily="34" charset="0"/>
                <a:cs typeface="Arial" panose="020B0604020202020204" pitchFamily="34" charset="0"/>
              </a:rPr>
              <a:t>It should be taken at the time of proposal and will not be entertained later</a:t>
            </a:r>
          </a:p>
          <a:p>
            <a:pPr marL="285750" indent="-285750">
              <a:buFont typeface="Wingdings" panose="05000000000000000000" pitchFamily="2" charset="2"/>
              <a:buChar char="Ø"/>
            </a:pPr>
            <a:r>
              <a:rPr lang="en-IN" b="1" dirty="0">
                <a:latin typeface="Arial" panose="020B0604020202020204" pitchFamily="34" charset="0"/>
                <a:cs typeface="Arial" panose="020B0604020202020204" pitchFamily="34" charset="0"/>
              </a:rPr>
              <a:t>The T.R. S.A. should be equal to Basic Sum Assured or less and the total T.R. S.A. taken already with this T.R. S.A. should not exceed Rs.25 lakhs per person</a:t>
            </a:r>
          </a:p>
          <a:p>
            <a:pPr marL="285750" indent="-285750">
              <a:buFont typeface="Wingdings" panose="05000000000000000000" pitchFamily="2" charset="2"/>
              <a:buChar char="Ø"/>
            </a:pPr>
            <a:r>
              <a:rPr lang="en-IN" b="1" dirty="0">
                <a:latin typeface="Arial" panose="020B0604020202020204" pitchFamily="34" charset="0"/>
                <a:cs typeface="Arial" panose="020B0604020202020204" pitchFamily="34" charset="0"/>
              </a:rPr>
              <a:t>Available from age 18 LBD to 60 and maximum cover ceasing age 75 NBD. </a:t>
            </a:r>
            <a:r>
              <a:rPr lang="en-IN" b="1" dirty="0" err="1">
                <a:latin typeface="Arial" panose="020B0604020202020204" pitchFamily="34" charset="0"/>
                <a:cs typeface="Arial" panose="020B0604020202020204" pitchFamily="34" charset="0"/>
              </a:rPr>
              <a:t>Ie</a:t>
            </a:r>
            <a:r>
              <a:rPr lang="en-IN" b="1" dirty="0">
                <a:latin typeface="Arial" panose="020B0604020202020204" pitchFamily="34" charset="0"/>
                <a:cs typeface="Arial" panose="020B0604020202020204" pitchFamily="34" charset="0"/>
              </a:rPr>
              <a:t> minor life not eligible.</a:t>
            </a:r>
          </a:p>
          <a:p>
            <a:pPr marL="285750" indent="-285750">
              <a:buFont typeface="Wingdings" panose="05000000000000000000" pitchFamily="2" charset="2"/>
              <a:buChar char="Ø"/>
            </a:pPr>
            <a:r>
              <a:rPr lang="en-IN" b="1" dirty="0">
                <a:latin typeface="Arial" panose="020B0604020202020204" pitchFamily="34" charset="0"/>
                <a:cs typeface="Arial" panose="020B0604020202020204" pitchFamily="34" charset="0"/>
              </a:rPr>
              <a:t>The term allowed is 35 years or ceasing age 75 NBD, whichever earlier. </a:t>
            </a:r>
            <a:r>
              <a:rPr lang="en-IN" b="1" dirty="0" err="1">
                <a:latin typeface="Arial" panose="020B0604020202020204" pitchFamily="34" charset="0"/>
                <a:cs typeface="Arial" panose="020B0604020202020204" pitchFamily="34" charset="0"/>
              </a:rPr>
              <a:t>Ie</a:t>
            </a:r>
            <a:r>
              <a:rPr lang="en-IN" b="1" dirty="0">
                <a:latin typeface="Arial" panose="020B0604020202020204" pitchFamily="34" charset="0"/>
                <a:cs typeface="Arial" panose="020B0604020202020204" pitchFamily="34" charset="0"/>
              </a:rPr>
              <a:t>. This cover is extended beyond PPT also</a:t>
            </a:r>
          </a:p>
        </p:txBody>
      </p:sp>
      <p:sp>
        <p:nvSpPr>
          <p:cNvPr id="13" name="TextBox 12">
            <a:extLst>
              <a:ext uri="{FF2B5EF4-FFF2-40B4-BE49-F238E27FC236}">
                <a16:creationId xmlns:a16="http://schemas.microsoft.com/office/drawing/2014/main" id="{2B9522E2-13E4-4D60-A64D-8E6DB1FD0F9A}"/>
              </a:ext>
            </a:extLst>
          </p:cNvPr>
          <p:cNvSpPr txBox="1"/>
          <p:nvPr/>
        </p:nvSpPr>
        <p:spPr>
          <a:xfrm>
            <a:off x="4988860" y="5084400"/>
            <a:ext cx="6919942" cy="1477328"/>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
            </a:pPr>
            <a:r>
              <a:rPr lang="en-IN" b="1" dirty="0">
                <a:solidFill>
                  <a:srgbClr val="002060"/>
                </a:solidFill>
                <a:latin typeface="Arial" panose="020B0604020202020204" pitchFamily="34" charset="0"/>
                <a:cs typeface="Arial" panose="020B0604020202020204" pitchFamily="34" charset="0"/>
              </a:rPr>
              <a:t>Rs.10,00,000, if it is taken will be added on Risk Cover as shown in the table</a:t>
            </a:r>
          </a:p>
          <a:p>
            <a:pPr marL="285750" indent="-285750">
              <a:buFont typeface="Wingdings" panose="05000000000000000000" pitchFamily="2" charset="2"/>
              <a:buChar char="§"/>
            </a:pPr>
            <a:r>
              <a:rPr lang="en-IN" b="1" dirty="0">
                <a:solidFill>
                  <a:srgbClr val="002060"/>
                </a:solidFill>
                <a:latin typeface="Arial" panose="020B0604020202020204" pitchFamily="34" charset="0"/>
                <a:cs typeface="Arial" panose="020B0604020202020204" pitchFamily="34" charset="0"/>
              </a:rPr>
              <a:t>After PPT till life the Risk Cover will be 26,40,000 till age 70</a:t>
            </a:r>
          </a:p>
          <a:p>
            <a:pPr marL="285750" indent="-285750">
              <a:buFont typeface="Wingdings" panose="05000000000000000000" pitchFamily="2" charset="2"/>
              <a:buChar char="§"/>
            </a:pPr>
            <a:r>
              <a:rPr lang="en-IN" b="1" dirty="0">
                <a:solidFill>
                  <a:srgbClr val="002060"/>
                </a:solidFill>
                <a:latin typeface="Arial" panose="020B0604020202020204" pitchFamily="34" charset="0"/>
                <a:cs typeface="Arial" panose="020B0604020202020204" pitchFamily="34" charset="0"/>
              </a:rPr>
              <a:t>If ADB is added for 10 </a:t>
            </a:r>
            <a:r>
              <a:rPr lang="en-IN" b="1" dirty="0" err="1">
                <a:solidFill>
                  <a:srgbClr val="002060"/>
                </a:solidFill>
                <a:latin typeface="Arial" panose="020B0604020202020204" pitchFamily="34" charset="0"/>
                <a:cs typeface="Arial" panose="020B0604020202020204" pitchFamily="34" charset="0"/>
              </a:rPr>
              <a:t>lks</a:t>
            </a:r>
            <a:r>
              <a:rPr lang="en-IN" b="1" dirty="0">
                <a:solidFill>
                  <a:srgbClr val="002060"/>
                </a:solidFill>
                <a:latin typeface="Arial" panose="020B0604020202020204" pitchFamily="34" charset="0"/>
                <a:cs typeface="Arial" panose="020B0604020202020204" pitchFamily="34" charset="0"/>
              </a:rPr>
              <a:t>, the Accidental Risk Cover will be 36,40,000 till age 70. If A.B. alone only available till PPT</a:t>
            </a:r>
          </a:p>
        </p:txBody>
      </p:sp>
      <p:grpSp>
        <p:nvGrpSpPr>
          <p:cNvPr id="15" name="Group 14">
            <a:extLst>
              <a:ext uri="{FF2B5EF4-FFF2-40B4-BE49-F238E27FC236}">
                <a16:creationId xmlns:a16="http://schemas.microsoft.com/office/drawing/2014/main" id="{5E2AB404-13DD-4F9C-99A6-3619AD99AF6E}"/>
              </a:ext>
            </a:extLst>
          </p:cNvPr>
          <p:cNvGrpSpPr/>
          <p:nvPr/>
        </p:nvGrpSpPr>
        <p:grpSpPr>
          <a:xfrm>
            <a:off x="342708" y="2020367"/>
            <a:ext cx="4229299" cy="4512382"/>
            <a:chOff x="342708" y="2020367"/>
            <a:chExt cx="4229299" cy="4512382"/>
          </a:xfrm>
        </p:grpSpPr>
        <p:pic>
          <p:nvPicPr>
            <p:cNvPr id="60" name="Picture 59">
              <a:extLst>
                <a:ext uri="{FF2B5EF4-FFF2-40B4-BE49-F238E27FC236}">
                  <a16:creationId xmlns:a16="http://schemas.microsoft.com/office/drawing/2014/main" id="{65A7F64F-13CB-4126-AA46-861FF5BB42B5}"/>
                </a:ext>
              </a:extLst>
            </p:cNvPr>
            <p:cNvPicPr>
              <a:picLocks noChangeAspect="1"/>
            </p:cNvPicPr>
            <p:nvPr/>
          </p:nvPicPr>
          <p:blipFill>
            <a:blip r:embed="rId4"/>
            <a:stretch>
              <a:fillRect/>
            </a:stretch>
          </p:blipFill>
          <p:spPr>
            <a:xfrm>
              <a:off x="637576" y="2398457"/>
              <a:ext cx="3610850" cy="4134292"/>
            </a:xfrm>
            <a:prstGeom prst="rect">
              <a:avLst/>
            </a:prstGeom>
            <a:ln>
              <a:solidFill>
                <a:schemeClr val="tx1"/>
              </a:solidFill>
            </a:ln>
          </p:spPr>
        </p:pic>
        <p:sp>
          <p:nvSpPr>
            <p:cNvPr id="14" name="TextBox 13">
              <a:extLst>
                <a:ext uri="{FF2B5EF4-FFF2-40B4-BE49-F238E27FC236}">
                  <a16:creationId xmlns:a16="http://schemas.microsoft.com/office/drawing/2014/main" id="{4B01C9F8-54AF-45FC-9F93-398BCC33579F}"/>
                </a:ext>
              </a:extLst>
            </p:cNvPr>
            <p:cNvSpPr txBox="1"/>
            <p:nvPr/>
          </p:nvSpPr>
          <p:spPr>
            <a:xfrm>
              <a:off x="342708" y="2020367"/>
              <a:ext cx="4229299" cy="369332"/>
            </a:xfrm>
            <a:prstGeom prst="rect">
              <a:avLst/>
            </a:prstGeom>
            <a:noFill/>
          </p:spPr>
          <p:txBody>
            <a:bodyPr wrap="none" rtlCol="0">
              <a:spAutoFit/>
            </a:bodyPr>
            <a:lstStyle/>
            <a:p>
              <a:r>
                <a:rPr lang="en-IN" dirty="0">
                  <a:solidFill>
                    <a:srgbClr val="002060"/>
                  </a:solidFill>
                  <a:latin typeface="Arial Black" panose="020B0A04020102020204" pitchFamily="34" charset="0"/>
                </a:rPr>
                <a:t>BASIC RISK COVER During P.P.T.</a:t>
              </a:r>
            </a:p>
          </p:txBody>
        </p:sp>
      </p:grpSp>
      <p:grpSp>
        <p:nvGrpSpPr>
          <p:cNvPr id="22" name="Group 21">
            <a:extLst>
              <a:ext uri="{FF2B5EF4-FFF2-40B4-BE49-F238E27FC236}">
                <a16:creationId xmlns:a16="http://schemas.microsoft.com/office/drawing/2014/main" id="{76DB203D-31CB-43F7-8F9E-E6CD3630DB5B}"/>
              </a:ext>
            </a:extLst>
          </p:cNvPr>
          <p:cNvGrpSpPr/>
          <p:nvPr/>
        </p:nvGrpSpPr>
        <p:grpSpPr>
          <a:xfrm>
            <a:off x="10177279" y="256027"/>
            <a:ext cx="1927158" cy="1989830"/>
            <a:chOff x="9990777" y="296170"/>
            <a:chExt cx="1927158" cy="1989830"/>
          </a:xfrm>
        </p:grpSpPr>
        <p:pic>
          <p:nvPicPr>
            <p:cNvPr id="19" name="Picture 18">
              <a:extLst>
                <a:ext uri="{FF2B5EF4-FFF2-40B4-BE49-F238E27FC236}">
                  <a16:creationId xmlns:a16="http://schemas.microsoft.com/office/drawing/2014/main" id="{FFF6667E-2090-4EF1-9639-18C5A3B23A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90777" y="296170"/>
              <a:ext cx="1927158" cy="1989830"/>
            </a:xfrm>
            <a:prstGeom prst="rect">
              <a:avLst/>
            </a:prstGeom>
          </p:spPr>
        </p:pic>
        <p:sp>
          <p:nvSpPr>
            <p:cNvPr id="21" name="TextBox 20">
              <a:extLst>
                <a:ext uri="{FF2B5EF4-FFF2-40B4-BE49-F238E27FC236}">
                  <a16:creationId xmlns:a16="http://schemas.microsoft.com/office/drawing/2014/main" id="{DA50D0EB-5C1B-490B-83AB-D12059E406EA}"/>
                </a:ext>
              </a:extLst>
            </p:cNvPr>
            <p:cNvSpPr txBox="1"/>
            <p:nvPr/>
          </p:nvSpPr>
          <p:spPr>
            <a:xfrm rot="21072764">
              <a:off x="10155884" y="311672"/>
              <a:ext cx="1511814" cy="830997"/>
            </a:xfrm>
            <a:prstGeom prst="rect">
              <a:avLst/>
            </a:prstGeom>
            <a:noFill/>
          </p:spPr>
          <p:txBody>
            <a:bodyPr wrap="square" rtlCol="0">
              <a:spAutoFit/>
            </a:bodyPr>
            <a:lstStyle/>
            <a:p>
              <a:pPr algn="ctr"/>
              <a:r>
                <a:rPr lang="en-IN" sz="2400" dirty="0">
                  <a:latin typeface="Cooper Black" panose="0208090404030B020404" pitchFamily="18" charset="0"/>
                </a:rPr>
                <a:t>Add On Cover</a:t>
              </a:r>
            </a:p>
          </p:txBody>
        </p:sp>
      </p:grpSp>
      <p:grpSp>
        <p:nvGrpSpPr>
          <p:cNvPr id="6" name="Group 5">
            <a:extLst>
              <a:ext uri="{FF2B5EF4-FFF2-40B4-BE49-F238E27FC236}">
                <a16:creationId xmlns:a16="http://schemas.microsoft.com/office/drawing/2014/main" id="{A63CCAA2-05E4-459C-A595-FF00EA36FA9D}"/>
              </a:ext>
            </a:extLst>
          </p:cNvPr>
          <p:cNvGrpSpPr/>
          <p:nvPr/>
        </p:nvGrpSpPr>
        <p:grpSpPr>
          <a:xfrm>
            <a:off x="468647" y="848471"/>
            <a:ext cx="9870251" cy="1302442"/>
            <a:chOff x="468647" y="848471"/>
            <a:chExt cx="9870251" cy="1302442"/>
          </a:xfrm>
        </p:grpSpPr>
        <p:sp>
          <p:nvSpPr>
            <p:cNvPr id="42" name="TextBox 41">
              <a:extLst>
                <a:ext uri="{FF2B5EF4-FFF2-40B4-BE49-F238E27FC236}">
                  <a16:creationId xmlns:a16="http://schemas.microsoft.com/office/drawing/2014/main" id="{93D9AF6D-A365-4F8C-BA19-83620742B9B9}"/>
                </a:ext>
              </a:extLst>
            </p:cNvPr>
            <p:cNvSpPr txBox="1"/>
            <p:nvPr/>
          </p:nvSpPr>
          <p:spPr>
            <a:xfrm>
              <a:off x="468647" y="848471"/>
              <a:ext cx="1510823" cy="369332"/>
            </a:xfrm>
            <a:prstGeom prst="rect">
              <a:avLst/>
            </a:prstGeom>
            <a:noFill/>
          </p:spPr>
          <p:txBody>
            <a:bodyPr wrap="square" rtlCol="0">
              <a:spAutoFit/>
            </a:bodyPr>
            <a:lstStyle/>
            <a:p>
              <a:pPr algn="ctr"/>
              <a:r>
                <a:rPr lang="en-IN" b="1" dirty="0"/>
                <a:t>Age: 35 NBD</a:t>
              </a:r>
            </a:p>
          </p:txBody>
        </p:sp>
        <p:grpSp>
          <p:nvGrpSpPr>
            <p:cNvPr id="5" name="Group 4">
              <a:extLst>
                <a:ext uri="{FF2B5EF4-FFF2-40B4-BE49-F238E27FC236}">
                  <a16:creationId xmlns:a16="http://schemas.microsoft.com/office/drawing/2014/main" id="{3BA59ADB-7B62-49DB-8B30-1B884E18F9F2}"/>
                </a:ext>
              </a:extLst>
            </p:cNvPr>
            <p:cNvGrpSpPr/>
            <p:nvPr/>
          </p:nvGrpSpPr>
          <p:grpSpPr>
            <a:xfrm>
              <a:off x="537204" y="881610"/>
              <a:ext cx="9801694" cy="1107879"/>
              <a:chOff x="537204" y="881610"/>
              <a:chExt cx="9801694" cy="1107879"/>
            </a:xfrm>
          </p:grpSpPr>
          <p:grpSp>
            <p:nvGrpSpPr>
              <p:cNvPr id="41" name="Group 40">
                <a:extLst>
                  <a:ext uri="{FF2B5EF4-FFF2-40B4-BE49-F238E27FC236}">
                    <a16:creationId xmlns:a16="http://schemas.microsoft.com/office/drawing/2014/main" id="{AB1F3254-99B2-4B49-A259-6FDC0C6C0DFA}"/>
                  </a:ext>
                </a:extLst>
              </p:cNvPr>
              <p:cNvGrpSpPr/>
              <p:nvPr/>
            </p:nvGrpSpPr>
            <p:grpSpPr>
              <a:xfrm>
                <a:off x="545867" y="1046614"/>
                <a:ext cx="9640671" cy="872498"/>
                <a:chOff x="850514" y="1434994"/>
                <a:chExt cx="9640671" cy="872498"/>
              </a:xfrm>
            </p:grpSpPr>
            <p:grpSp>
              <p:nvGrpSpPr>
                <p:cNvPr id="49" name="Group 48">
                  <a:extLst>
                    <a:ext uri="{FF2B5EF4-FFF2-40B4-BE49-F238E27FC236}">
                      <a16:creationId xmlns:a16="http://schemas.microsoft.com/office/drawing/2014/main" id="{9A48C918-5EC3-4A20-A8B5-E31D960C20A0}"/>
                    </a:ext>
                  </a:extLst>
                </p:cNvPr>
                <p:cNvGrpSpPr/>
                <p:nvPr/>
              </p:nvGrpSpPr>
              <p:grpSpPr>
                <a:xfrm>
                  <a:off x="850514" y="1434994"/>
                  <a:ext cx="9622750" cy="872498"/>
                  <a:chOff x="841606" y="1529122"/>
                  <a:chExt cx="9622750" cy="872498"/>
                </a:xfrm>
              </p:grpSpPr>
              <p:sp>
                <p:nvSpPr>
                  <p:cNvPr id="53" name="Rectangle 52">
                    <a:extLst>
                      <a:ext uri="{FF2B5EF4-FFF2-40B4-BE49-F238E27FC236}">
                        <a16:creationId xmlns:a16="http://schemas.microsoft.com/office/drawing/2014/main" id="{5230FEA6-55D2-4B03-9102-6D7166B48FDF}"/>
                      </a:ext>
                    </a:extLst>
                  </p:cNvPr>
                  <p:cNvSpPr/>
                  <p:nvPr/>
                </p:nvSpPr>
                <p:spPr>
                  <a:xfrm>
                    <a:off x="842668" y="1761004"/>
                    <a:ext cx="3957652" cy="42897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54" name="Straight Connector 53">
                    <a:extLst>
                      <a:ext uri="{FF2B5EF4-FFF2-40B4-BE49-F238E27FC236}">
                        <a16:creationId xmlns:a16="http://schemas.microsoft.com/office/drawing/2014/main" id="{6592C122-B3D2-4414-9500-ACE176C2D471}"/>
                      </a:ext>
                    </a:extLst>
                  </p:cNvPr>
                  <p:cNvCxnSpPr>
                    <a:cxnSpLocks/>
                  </p:cNvCxnSpPr>
                  <p:nvPr/>
                </p:nvCxnSpPr>
                <p:spPr>
                  <a:xfrm flipH="1">
                    <a:off x="841606" y="1581159"/>
                    <a:ext cx="2041" cy="820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969B8D9C-3146-4173-B023-E001DB61599C}"/>
                      </a:ext>
                    </a:extLst>
                  </p:cNvPr>
                  <p:cNvCxnSpPr>
                    <a:cxnSpLocks/>
                  </p:cNvCxnSpPr>
                  <p:nvPr/>
                </p:nvCxnSpPr>
                <p:spPr>
                  <a:xfrm flipH="1">
                    <a:off x="4781877" y="1529122"/>
                    <a:ext cx="5975" cy="8439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83D5E5E7-E78A-4AF6-9AD6-057D03F2B478}"/>
                      </a:ext>
                    </a:extLst>
                  </p:cNvPr>
                  <p:cNvSpPr/>
                  <p:nvPr/>
                </p:nvSpPr>
                <p:spPr>
                  <a:xfrm>
                    <a:off x="4793166" y="1748118"/>
                    <a:ext cx="951900" cy="45559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7" name="Rectangle 56">
                    <a:extLst>
                      <a:ext uri="{FF2B5EF4-FFF2-40B4-BE49-F238E27FC236}">
                        <a16:creationId xmlns:a16="http://schemas.microsoft.com/office/drawing/2014/main" id="{37DD676B-D961-4070-9377-381A6385797D}"/>
                      </a:ext>
                    </a:extLst>
                  </p:cNvPr>
                  <p:cNvSpPr/>
                  <p:nvPr/>
                </p:nvSpPr>
                <p:spPr>
                  <a:xfrm>
                    <a:off x="5728090" y="1762860"/>
                    <a:ext cx="4736266" cy="458829"/>
                  </a:xfrm>
                  <a:prstGeom prst="rect">
                    <a:avLst/>
                  </a:prstGeom>
                  <a:solidFill>
                    <a:srgbClr val="DDED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58" name="Straight Connector 57">
                    <a:extLst>
                      <a:ext uri="{FF2B5EF4-FFF2-40B4-BE49-F238E27FC236}">
                        <a16:creationId xmlns:a16="http://schemas.microsoft.com/office/drawing/2014/main" id="{97CE4113-0870-4058-8261-EC2CDFFD1600}"/>
                      </a:ext>
                    </a:extLst>
                  </p:cNvPr>
                  <p:cNvCxnSpPr>
                    <a:cxnSpLocks/>
                  </p:cNvCxnSpPr>
                  <p:nvPr/>
                </p:nvCxnSpPr>
                <p:spPr>
                  <a:xfrm>
                    <a:off x="10464356" y="1668818"/>
                    <a:ext cx="0" cy="6690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22F8FA9-517A-4F41-9648-5064A903221C}"/>
                      </a:ext>
                    </a:extLst>
                  </p:cNvPr>
                  <p:cNvCxnSpPr>
                    <a:cxnSpLocks/>
                  </p:cNvCxnSpPr>
                  <p:nvPr/>
                </p:nvCxnSpPr>
                <p:spPr>
                  <a:xfrm flipH="1">
                    <a:off x="5736752" y="1529122"/>
                    <a:ext cx="8314" cy="85927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0" name="TextBox 49">
                  <a:extLst>
                    <a:ext uri="{FF2B5EF4-FFF2-40B4-BE49-F238E27FC236}">
                      <a16:creationId xmlns:a16="http://schemas.microsoft.com/office/drawing/2014/main" id="{5611C1D7-422A-47DD-8043-48AD984E20E2}"/>
                    </a:ext>
                  </a:extLst>
                </p:cNvPr>
                <p:cNvSpPr txBox="1"/>
                <p:nvPr/>
              </p:nvSpPr>
              <p:spPr>
                <a:xfrm>
                  <a:off x="4679893" y="1561602"/>
                  <a:ext cx="1119184" cy="646331"/>
                </a:xfrm>
                <a:prstGeom prst="rect">
                  <a:avLst/>
                </a:prstGeom>
                <a:noFill/>
              </p:spPr>
              <p:txBody>
                <a:bodyPr wrap="square" rtlCol="0">
                  <a:spAutoFit/>
                </a:bodyPr>
                <a:lstStyle/>
                <a:p>
                  <a:pPr algn="ctr"/>
                  <a:r>
                    <a:rPr lang="en-IN" b="1" dirty="0"/>
                    <a:t>Waiting Period</a:t>
                  </a:r>
                </a:p>
              </p:txBody>
            </p:sp>
            <p:sp>
              <p:nvSpPr>
                <p:cNvPr id="51" name="TextBox 50">
                  <a:extLst>
                    <a:ext uri="{FF2B5EF4-FFF2-40B4-BE49-F238E27FC236}">
                      <a16:creationId xmlns:a16="http://schemas.microsoft.com/office/drawing/2014/main" id="{90B4C308-B4D0-4101-8B9E-4864D15CEDFB}"/>
                    </a:ext>
                  </a:extLst>
                </p:cNvPr>
                <p:cNvSpPr txBox="1"/>
                <p:nvPr/>
              </p:nvSpPr>
              <p:spPr>
                <a:xfrm>
                  <a:off x="5709393" y="1713723"/>
                  <a:ext cx="4781792" cy="369332"/>
                </a:xfrm>
                <a:prstGeom prst="rect">
                  <a:avLst/>
                </a:prstGeom>
                <a:noFill/>
              </p:spPr>
              <p:txBody>
                <a:bodyPr wrap="square" rtlCol="0">
                  <a:spAutoFit/>
                </a:bodyPr>
                <a:lstStyle/>
                <a:p>
                  <a:pPr algn="ctr"/>
                  <a:r>
                    <a:rPr lang="en-IN" b="1" dirty="0"/>
                    <a:t>Life Time Income Benefit @ 10% of Sum Assured</a:t>
                  </a:r>
                </a:p>
              </p:txBody>
            </p:sp>
            <p:sp>
              <p:nvSpPr>
                <p:cNvPr id="52" name="TextBox 51">
                  <a:extLst>
                    <a:ext uri="{FF2B5EF4-FFF2-40B4-BE49-F238E27FC236}">
                      <a16:creationId xmlns:a16="http://schemas.microsoft.com/office/drawing/2014/main" id="{2EAF82B6-9B6D-4635-94CD-F94CC92CE3D3}"/>
                    </a:ext>
                  </a:extLst>
                </p:cNvPr>
                <p:cNvSpPr txBox="1"/>
                <p:nvPr/>
              </p:nvSpPr>
              <p:spPr>
                <a:xfrm>
                  <a:off x="1326177" y="1690651"/>
                  <a:ext cx="3385824" cy="369332"/>
                </a:xfrm>
                <a:prstGeom prst="rect">
                  <a:avLst/>
                </a:prstGeom>
                <a:noFill/>
              </p:spPr>
              <p:txBody>
                <a:bodyPr wrap="square" rtlCol="0">
                  <a:spAutoFit/>
                </a:bodyPr>
                <a:lstStyle/>
                <a:p>
                  <a:pPr algn="ctr"/>
                  <a:r>
                    <a:rPr lang="en-IN" b="1" dirty="0"/>
                    <a:t>Premium Paying Term = 16 years</a:t>
                  </a:r>
                </a:p>
              </p:txBody>
            </p:sp>
          </p:grpSp>
          <p:sp>
            <p:nvSpPr>
              <p:cNvPr id="46" name="TextBox 45">
                <a:extLst>
                  <a:ext uri="{FF2B5EF4-FFF2-40B4-BE49-F238E27FC236}">
                    <a16:creationId xmlns:a16="http://schemas.microsoft.com/office/drawing/2014/main" id="{026230A6-5249-476F-A5BD-19812BDDE47A}"/>
                  </a:ext>
                </a:extLst>
              </p:cNvPr>
              <p:cNvSpPr txBox="1"/>
              <p:nvPr/>
            </p:nvSpPr>
            <p:spPr>
              <a:xfrm>
                <a:off x="3475081" y="881610"/>
                <a:ext cx="1059444" cy="369332"/>
              </a:xfrm>
              <a:prstGeom prst="rect">
                <a:avLst/>
              </a:prstGeom>
              <a:noFill/>
            </p:spPr>
            <p:txBody>
              <a:bodyPr wrap="square" rtlCol="0">
                <a:spAutoFit/>
              </a:bodyPr>
              <a:lstStyle/>
              <a:p>
                <a:pPr algn="ctr"/>
                <a:r>
                  <a:rPr lang="en-IN" b="1" dirty="0"/>
                  <a:t>Age: 51 </a:t>
                </a:r>
              </a:p>
            </p:txBody>
          </p:sp>
          <p:sp>
            <p:nvSpPr>
              <p:cNvPr id="47" name="TextBox 46">
                <a:extLst>
                  <a:ext uri="{FF2B5EF4-FFF2-40B4-BE49-F238E27FC236}">
                    <a16:creationId xmlns:a16="http://schemas.microsoft.com/office/drawing/2014/main" id="{F0AC63C0-E19C-41B9-906E-3E43BE620720}"/>
                  </a:ext>
                </a:extLst>
              </p:cNvPr>
              <p:cNvSpPr txBox="1"/>
              <p:nvPr/>
            </p:nvSpPr>
            <p:spPr>
              <a:xfrm>
                <a:off x="5370544" y="884416"/>
                <a:ext cx="1059444" cy="369332"/>
              </a:xfrm>
              <a:prstGeom prst="rect">
                <a:avLst/>
              </a:prstGeom>
              <a:noFill/>
            </p:spPr>
            <p:txBody>
              <a:bodyPr wrap="square" rtlCol="0">
                <a:spAutoFit/>
              </a:bodyPr>
              <a:lstStyle/>
              <a:p>
                <a:pPr algn="ctr"/>
                <a:r>
                  <a:rPr lang="en-IN" b="1" dirty="0"/>
                  <a:t>Age: 54 </a:t>
                </a:r>
              </a:p>
            </p:txBody>
          </p:sp>
          <p:sp>
            <p:nvSpPr>
              <p:cNvPr id="48" name="TextBox 47">
                <a:extLst>
                  <a:ext uri="{FF2B5EF4-FFF2-40B4-BE49-F238E27FC236}">
                    <a16:creationId xmlns:a16="http://schemas.microsoft.com/office/drawing/2014/main" id="{7868D2C0-318A-4D8E-B3ED-B31AF0CE6E0F}"/>
                  </a:ext>
                </a:extLst>
              </p:cNvPr>
              <p:cNvSpPr txBox="1"/>
              <p:nvPr/>
            </p:nvSpPr>
            <p:spPr>
              <a:xfrm>
                <a:off x="9279454" y="928425"/>
                <a:ext cx="1059444" cy="369332"/>
              </a:xfrm>
              <a:prstGeom prst="rect">
                <a:avLst/>
              </a:prstGeom>
              <a:noFill/>
            </p:spPr>
            <p:txBody>
              <a:bodyPr wrap="square" rtlCol="0">
                <a:spAutoFit/>
              </a:bodyPr>
              <a:lstStyle/>
              <a:p>
                <a:pPr algn="ctr"/>
                <a:r>
                  <a:rPr lang="en-IN" b="1" dirty="0"/>
                  <a:t>Age 75</a:t>
                </a:r>
              </a:p>
            </p:txBody>
          </p:sp>
          <p:cxnSp>
            <p:nvCxnSpPr>
              <p:cNvPr id="32" name="Straight Arrow Connector 31">
                <a:extLst>
                  <a:ext uri="{FF2B5EF4-FFF2-40B4-BE49-F238E27FC236}">
                    <a16:creationId xmlns:a16="http://schemas.microsoft.com/office/drawing/2014/main" id="{F7C981B8-F9B9-43B6-943A-8F594F8C2536}"/>
                  </a:ext>
                </a:extLst>
              </p:cNvPr>
              <p:cNvCxnSpPr/>
              <p:nvPr/>
            </p:nvCxnSpPr>
            <p:spPr>
              <a:xfrm>
                <a:off x="537204" y="1966247"/>
                <a:ext cx="9679424" cy="23242"/>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id="{12BC9659-7899-4709-B271-61A25A74CB67}"/>
                </a:ext>
              </a:extLst>
            </p:cNvPr>
            <p:cNvSpPr txBox="1"/>
            <p:nvPr/>
          </p:nvSpPr>
          <p:spPr>
            <a:xfrm>
              <a:off x="3697951" y="1781581"/>
              <a:ext cx="3610849" cy="369332"/>
            </a:xfrm>
            <a:prstGeom prst="rect">
              <a:avLst/>
            </a:prstGeom>
            <a:solidFill>
              <a:schemeClr val="bg1"/>
            </a:solidFill>
          </p:spPr>
          <p:txBody>
            <a:bodyPr wrap="square" rtlCol="0">
              <a:spAutoFit/>
            </a:bodyPr>
            <a:lstStyle/>
            <a:p>
              <a:pPr algn="ctr"/>
              <a:r>
                <a:rPr lang="en-IN" b="1" dirty="0"/>
                <a:t>Term Assurance Rider Cover Period</a:t>
              </a:r>
            </a:p>
          </p:txBody>
        </p:sp>
      </p:grpSp>
    </p:spTree>
    <p:custDataLst>
      <p:tags r:id="rId1"/>
    </p:custDataLst>
    <p:extLst>
      <p:ext uri="{BB962C8B-B14F-4D97-AF65-F5344CB8AC3E}">
        <p14:creationId xmlns:p14="http://schemas.microsoft.com/office/powerpoint/2010/main" val="22523244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circle(in)">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bg/>
                                          </p:spTgt>
                                        </p:tgtEl>
                                        <p:attrNameLst>
                                          <p:attrName>style.visibility</p:attrName>
                                        </p:attrNameLst>
                                      </p:cBhvr>
                                      <p:to>
                                        <p:strVal val="visible"/>
                                      </p:to>
                                    </p:set>
                                    <p:animEffect transition="in" filter="circle(in)">
                                      <p:cBhvr>
                                        <p:cTn id="17" dur="2000"/>
                                        <p:tgtEl>
                                          <p:spTgt spid="9">
                                            <p:bg/>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circle(in)">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circle(in)">
                                      <p:cBhvr>
                                        <p:cTn id="27" dur="2000"/>
                                        <p:tgtEl>
                                          <p:spTgt spid="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9">
                                            <p:txEl>
                                              <p:pRg st="2" end="2"/>
                                            </p:txEl>
                                          </p:spTgt>
                                        </p:tgtEl>
                                        <p:attrNameLst>
                                          <p:attrName>style.visibility</p:attrName>
                                        </p:attrNameLst>
                                      </p:cBhvr>
                                      <p:to>
                                        <p:strVal val="visible"/>
                                      </p:to>
                                    </p:set>
                                    <p:animEffect transition="in" filter="circle(in)">
                                      <p:cBhvr>
                                        <p:cTn id="32" dur="2000"/>
                                        <p:tgtEl>
                                          <p:spTgt spid="9">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9">
                                            <p:txEl>
                                              <p:pRg st="3" end="3"/>
                                            </p:txEl>
                                          </p:spTgt>
                                        </p:tgtEl>
                                        <p:attrNameLst>
                                          <p:attrName>style.visibility</p:attrName>
                                        </p:attrNameLst>
                                      </p:cBhvr>
                                      <p:to>
                                        <p:strVal val="visible"/>
                                      </p:to>
                                    </p:set>
                                    <p:animEffect transition="in" filter="circle(in)">
                                      <p:cBhvr>
                                        <p:cTn id="37" dur="2000"/>
                                        <p:tgtEl>
                                          <p:spTgt spid="9">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9">
                                            <p:txEl>
                                              <p:pRg st="4" end="4"/>
                                            </p:txEl>
                                          </p:spTgt>
                                        </p:tgtEl>
                                        <p:attrNameLst>
                                          <p:attrName>style.visibility</p:attrName>
                                        </p:attrNameLst>
                                      </p:cBhvr>
                                      <p:to>
                                        <p:strVal val="visible"/>
                                      </p:to>
                                    </p:set>
                                    <p:animEffect transition="in" filter="circle(in)">
                                      <p:cBhvr>
                                        <p:cTn id="42" dur="2000"/>
                                        <p:tgtEl>
                                          <p:spTgt spid="9">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circle(in)">
                                      <p:cBhvr>
                                        <p:cTn id="47" dur="20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13">
                                            <p:bg/>
                                          </p:spTgt>
                                        </p:tgtEl>
                                        <p:attrNameLst>
                                          <p:attrName>style.visibility</p:attrName>
                                        </p:attrNameLst>
                                      </p:cBhvr>
                                      <p:to>
                                        <p:strVal val="visible"/>
                                      </p:to>
                                    </p:set>
                                    <p:animEffect transition="in" filter="circle(in)">
                                      <p:cBhvr>
                                        <p:cTn id="52" dur="2000"/>
                                        <p:tgtEl>
                                          <p:spTgt spid="13">
                                            <p:bg/>
                                          </p:spTgt>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13">
                                            <p:txEl>
                                              <p:pRg st="0" end="0"/>
                                            </p:txEl>
                                          </p:spTgt>
                                        </p:tgtEl>
                                        <p:attrNameLst>
                                          <p:attrName>style.visibility</p:attrName>
                                        </p:attrNameLst>
                                      </p:cBhvr>
                                      <p:to>
                                        <p:strVal val="visible"/>
                                      </p:to>
                                    </p:set>
                                    <p:animEffect transition="in" filter="circle(in)">
                                      <p:cBhvr>
                                        <p:cTn id="57" dur="2000"/>
                                        <p:tgtEl>
                                          <p:spTgt spid="13">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grpId="0" nodeType="clickEffect">
                                  <p:stCondLst>
                                    <p:cond delay="0"/>
                                  </p:stCondLst>
                                  <p:childTnLst>
                                    <p:set>
                                      <p:cBhvr>
                                        <p:cTn id="61" dur="1" fill="hold">
                                          <p:stCondLst>
                                            <p:cond delay="0"/>
                                          </p:stCondLst>
                                        </p:cTn>
                                        <p:tgtEl>
                                          <p:spTgt spid="13">
                                            <p:txEl>
                                              <p:pRg st="1" end="1"/>
                                            </p:txEl>
                                          </p:spTgt>
                                        </p:tgtEl>
                                        <p:attrNameLst>
                                          <p:attrName>style.visibility</p:attrName>
                                        </p:attrNameLst>
                                      </p:cBhvr>
                                      <p:to>
                                        <p:strVal val="visible"/>
                                      </p:to>
                                    </p:set>
                                    <p:animEffect transition="in" filter="circle(in)">
                                      <p:cBhvr>
                                        <p:cTn id="62" dur="2000"/>
                                        <p:tgtEl>
                                          <p:spTgt spid="13">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grpId="0" nodeType="clickEffect">
                                  <p:stCondLst>
                                    <p:cond delay="0"/>
                                  </p:stCondLst>
                                  <p:childTnLst>
                                    <p:set>
                                      <p:cBhvr>
                                        <p:cTn id="66" dur="1" fill="hold">
                                          <p:stCondLst>
                                            <p:cond delay="0"/>
                                          </p:stCondLst>
                                        </p:cTn>
                                        <p:tgtEl>
                                          <p:spTgt spid="13">
                                            <p:txEl>
                                              <p:pRg st="2" end="2"/>
                                            </p:txEl>
                                          </p:spTgt>
                                        </p:tgtEl>
                                        <p:attrNameLst>
                                          <p:attrName>style.visibility</p:attrName>
                                        </p:attrNameLst>
                                      </p:cBhvr>
                                      <p:to>
                                        <p:strVal val="visible"/>
                                      </p:to>
                                    </p:set>
                                    <p:animEffect transition="in" filter="circle(in)">
                                      <p:cBhvr>
                                        <p:cTn id="67" dur="20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build="p" animBg="1"/>
      <p:bldP spid="1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9CBA56D-81F7-44EA-A1B2-3E42A1B221BA}"/>
              </a:ext>
            </a:extLst>
          </p:cNvPr>
          <p:cNvSpPr txBox="1"/>
          <p:nvPr/>
        </p:nvSpPr>
        <p:spPr>
          <a:xfrm>
            <a:off x="614356" y="325251"/>
            <a:ext cx="3957651" cy="523220"/>
          </a:xfrm>
          <a:prstGeom prst="rect">
            <a:avLst/>
          </a:prstGeom>
          <a:noFill/>
        </p:spPr>
        <p:txBody>
          <a:bodyPr wrap="square" rtlCol="0">
            <a:spAutoFit/>
          </a:bodyPr>
          <a:lstStyle/>
          <a:p>
            <a:pPr algn="ctr"/>
            <a:r>
              <a:rPr lang="en-IN" sz="2800" b="1" dirty="0">
                <a:solidFill>
                  <a:srgbClr val="C00000"/>
                </a:solidFill>
                <a:latin typeface="Arial Black" panose="020B0A04020102020204" pitchFamily="34" charset="0"/>
              </a:rPr>
              <a:t>Jeevan Utsav - 871</a:t>
            </a:r>
          </a:p>
        </p:txBody>
      </p:sp>
      <p:sp>
        <p:nvSpPr>
          <p:cNvPr id="61" name="TextBox 60">
            <a:extLst>
              <a:ext uri="{FF2B5EF4-FFF2-40B4-BE49-F238E27FC236}">
                <a16:creationId xmlns:a16="http://schemas.microsoft.com/office/drawing/2014/main" id="{9FDB3886-1A69-40D0-B135-93E3D76F7482}"/>
              </a:ext>
            </a:extLst>
          </p:cNvPr>
          <p:cNvSpPr txBox="1"/>
          <p:nvPr/>
        </p:nvSpPr>
        <p:spPr>
          <a:xfrm>
            <a:off x="5432350" y="2387578"/>
            <a:ext cx="5614421" cy="369332"/>
          </a:xfrm>
          <a:prstGeom prst="rect">
            <a:avLst/>
          </a:prstGeom>
          <a:noFill/>
        </p:spPr>
        <p:txBody>
          <a:bodyPr wrap="square" rtlCol="0">
            <a:spAutoFit/>
          </a:bodyPr>
          <a:lstStyle/>
          <a:p>
            <a:r>
              <a:rPr lang="en-IN" b="1" dirty="0"/>
              <a:t> </a:t>
            </a:r>
          </a:p>
        </p:txBody>
      </p:sp>
      <p:grpSp>
        <p:nvGrpSpPr>
          <p:cNvPr id="7" name="Group 6">
            <a:extLst>
              <a:ext uri="{FF2B5EF4-FFF2-40B4-BE49-F238E27FC236}">
                <a16:creationId xmlns:a16="http://schemas.microsoft.com/office/drawing/2014/main" id="{67DBA5A5-7E56-4BE9-B5BB-0F1FD3F91A38}"/>
              </a:ext>
            </a:extLst>
          </p:cNvPr>
          <p:cNvGrpSpPr/>
          <p:nvPr/>
        </p:nvGrpSpPr>
        <p:grpSpPr>
          <a:xfrm>
            <a:off x="468647" y="1050176"/>
            <a:ext cx="9849653" cy="1396336"/>
            <a:chOff x="468647" y="1050176"/>
            <a:chExt cx="9849653" cy="1396336"/>
          </a:xfrm>
        </p:grpSpPr>
        <p:cxnSp>
          <p:nvCxnSpPr>
            <p:cNvPr id="6" name="Straight Arrow Connector 5">
              <a:extLst>
                <a:ext uri="{FF2B5EF4-FFF2-40B4-BE49-F238E27FC236}">
                  <a16:creationId xmlns:a16="http://schemas.microsoft.com/office/drawing/2014/main" id="{763CE0BD-5557-4AC5-9029-D10D1EDEADA0}"/>
                </a:ext>
              </a:extLst>
            </p:cNvPr>
            <p:cNvCxnSpPr/>
            <p:nvPr/>
          </p:nvCxnSpPr>
          <p:spPr>
            <a:xfrm>
              <a:off x="545867" y="2261846"/>
              <a:ext cx="9679424" cy="23242"/>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AB1F3254-99B2-4B49-A259-6FDC0C6C0DFA}"/>
                </a:ext>
              </a:extLst>
            </p:cNvPr>
            <p:cNvGrpSpPr/>
            <p:nvPr/>
          </p:nvGrpSpPr>
          <p:grpSpPr>
            <a:xfrm>
              <a:off x="545867" y="1248319"/>
              <a:ext cx="9679424" cy="894027"/>
              <a:chOff x="850514" y="1434994"/>
              <a:chExt cx="9679424" cy="894027"/>
            </a:xfrm>
          </p:grpSpPr>
          <p:grpSp>
            <p:nvGrpSpPr>
              <p:cNvPr id="49" name="Group 48">
                <a:extLst>
                  <a:ext uri="{FF2B5EF4-FFF2-40B4-BE49-F238E27FC236}">
                    <a16:creationId xmlns:a16="http://schemas.microsoft.com/office/drawing/2014/main" id="{9A48C918-5EC3-4A20-A8B5-E31D960C20A0}"/>
                  </a:ext>
                </a:extLst>
              </p:cNvPr>
              <p:cNvGrpSpPr/>
              <p:nvPr/>
            </p:nvGrpSpPr>
            <p:grpSpPr>
              <a:xfrm>
                <a:off x="850514" y="1434994"/>
                <a:ext cx="9673449" cy="894027"/>
                <a:chOff x="841606" y="1529122"/>
                <a:chExt cx="9673449" cy="894027"/>
              </a:xfrm>
            </p:grpSpPr>
            <p:sp>
              <p:nvSpPr>
                <p:cNvPr id="53" name="Rectangle 52">
                  <a:extLst>
                    <a:ext uri="{FF2B5EF4-FFF2-40B4-BE49-F238E27FC236}">
                      <a16:creationId xmlns:a16="http://schemas.microsoft.com/office/drawing/2014/main" id="{5230FEA6-55D2-4B03-9102-6D7166B48FDF}"/>
                    </a:ext>
                  </a:extLst>
                </p:cNvPr>
                <p:cNvSpPr/>
                <p:nvPr/>
              </p:nvSpPr>
              <p:spPr>
                <a:xfrm>
                  <a:off x="842668" y="1761004"/>
                  <a:ext cx="3957652" cy="42897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54" name="Straight Connector 53">
                  <a:extLst>
                    <a:ext uri="{FF2B5EF4-FFF2-40B4-BE49-F238E27FC236}">
                      <a16:creationId xmlns:a16="http://schemas.microsoft.com/office/drawing/2014/main" id="{6592C122-B3D2-4414-9500-ACE176C2D471}"/>
                    </a:ext>
                  </a:extLst>
                </p:cNvPr>
                <p:cNvCxnSpPr>
                  <a:cxnSpLocks/>
                </p:cNvCxnSpPr>
                <p:nvPr/>
              </p:nvCxnSpPr>
              <p:spPr>
                <a:xfrm flipH="1">
                  <a:off x="841606" y="1581159"/>
                  <a:ext cx="2041" cy="820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969B8D9C-3146-4173-B023-E001DB61599C}"/>
                    </a:ext>
                  </a:extLst>
                </p:cNvPr>
                <p:cNvCxnSpPr>
                  <a:cxnSpLocks/>
                </p:cNvCxnSpPr>
                <p:nvPr/>
              </p:nvCxnSpPr>
              <p:spPr>
                <a:xfrm flipH="1">
                  <a:off x="4781877" y="1529122"/>
                  <a:ext cx="5975" cy="8439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83D5E5E7-E78A-4AF6-9AD6-057D03F2B478}"/>
                    </a:ext>
                  </a:extLst>
                </p:cNvPr>
                <p:cNvSpPr/>
                <p:nvPr/>
              </p:nvSpPr>
              <p:spPr>
                <a:xfrm>
                  <a:off x="4793166" y="1748118"/>
                  <a:ext cx="951900" cy="45559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7" name="Rectangle 56">
                  <a:extLst>
                    <a:ext uri="{FF2B5EF4-FFF2-40B4-BE49-F238E27FC236}">
                      <a16:creationId xmlns:a16="http://schemas.microsoft.com/office/drawing/2014/main" id="{37DD676B-D961-4070-9377-381A6385797D}"/>
                    </a:ext>
                  </a:extLst>
                </p:cNvPr>
                <p:cNvSpPr/>
                <p:nvPr/>
              </p:nvSpPr>
              <p:spPr>
                <a:xfrm>
                  <a:off x="5728090" y="1762860"/>
                  <a:ext cx="4786965" cy="458829"/>
                </a:xfrm>
                <a:prstGeom prst="rect">
                  <a:avLst/>
                </a:prstGeom>
                <a:solidFill>
                  <a:srgbClr val="DDED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58" name="Straight Connector 57">
                  <a:extLst>
                    <a:ext uri="{FF2B5EF4-FFF2-40B4-BE49-F238E27FC236}">
                      <a16:creationId xmlns:a16="http://schemas.microsoft.com/office/drawing/2014/main" id="{97CE4113-0870-4058-8261-EC2CDFFD1600}"/>
                    </a:ext>
                  </a:extLst>
                </p:cNvPr>
                <p:cNvCxnSpPr>
                  <a:cxnSpLocks/>
                </p:cNvCxnSpPr>
                <p:nvPr/>
              </p:nvCxnSpPr>
              <p:spPr>
                <a:xfrm>
                  <a:off x="10514470" y="1559628"/>
                  <a:ext cx="585" cy="8635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22F8FA9-517A-4F41-9648-5064A903221C}"/>
                    </a:ext>
                  </a:extLst>
                </p:cNvPr>
                <p:cNvCxnSpPr>
                  <a:cxnSpLocks/>
                </p:cNvCxnSpPr>
                <p:nvPr/>
              </p:nvCxnSpPr>
              <p:spPr>
                <a:xfrm flipH="1">
                  <a:off x="5736752" y="1529122"/>
                  <a:ext cx="8314" cy="85927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0" name="TextBox 49">
                <a:extLst>
                  <a:ext uri="{FF2B5EF4-FFF2-40B4-BE49-F238E27FC236}">
                    <a16:creationId xmlns:a16="http://schemas.microsoft.com/office/drawing/2014/main" id="{5611C1D7-422A-47DD-8043-48AD984E20E2}"/>
                  </a:ext>
                </a:extLst>
              </p:cNvPr>
              <p:cNvSpPr txBox="1"/>
              <p:nvPr/>
            </p:nvSpPr>
            <p:spPr>
              <a:xfrm>
                <a:off x="4679893" y="1561602"/>
                <a:ext cx="1119184" cy="646331"/>
              </a:xfrm>
              <a:prstGeom prst="rect">
                <a:avLst/>
              </a:prstGeom>
              <a:noFill/>
            </p:spPr>
            <p:txBody>
              <a:bodyPr wrap="square" rtlCol="0">
                <a:spAutoFit/>
              </a:bodyPr>
              <a:lstStyle/>
              <a:p>
                <a:pPr algn="ctr"/>
                <a:r>
                  <a:rPr lang="en-IN" b="1" dirty="0"/>
                  <a:t>Waiting Period</a:t>
                </a:r>
              </a:p>
            </p:txBody>
          </p:sp>
          <p:sp>
            <p:nvSpPr>
              <p:cNvPr id="51" name="TextBox 50">
                <a:extLst>
                  <a:ext uri="{FF2B5EF4-FFF2-40B4-BE49-F238E27FC236}">
                    <a16:creationId xmlns:a16="http://schemas.microsoft.com/office/drawing/2014/main" id="{90B4C308-B4D0-4101-8B9E-4864D15CEDFB}"/>
                  </a:ext>
                </a:extLst>
              </p:cNvPr>
              <p:cNvSpPr txBox="1"/>
              <p:nvPr/>
            </p:nvSpPr>
            <p:spPr>
              <a:xfrm>
                <a:off x="5747561" y="1712869"/>
                <a:ext cx="4782377" cy="369332"/>
              </a:xfrm>
              <a:prstGeom prst="rect">
                <a:avLst/>
              </a:prstGeom>
              <a:noFill/>
            </p:spPr>
            <p:txBody>
              <a:bodyPr wrap="square" rtlCol="0">
                <a:spAutoFit/>
              </a:bodyPr>
              <a:lstStyle/>
              <a:p>
                <a:pPr algn="ctr"/>
                <a:r>
                  <a:rPr lang="en-IN" b="1" dirty="0"/>
                  <a:t>Life Time Income Benefit @ 10% of Sum Assured</a:t>
                </a:r>
              </a:p>
            </p:txBody>
          </p:sp>
          <p:sp>
            <p:nvSpPr>
              <p:cNvPr id="52" name="TextBox 51">
                <a:extLst>
                  <a:ext uri="{FF2B5EF4-FFF2-40B4-BE49-F238E27FC236}">
                    <a16:creationId xmlns:a16="http://schemas.microsoft.com/office/drawing/2014/main" id="{2EAF82B6-9B6D-4635-94CD-F94CC92CE3D3}"/>
                  </a:ext>
                </a:extLst>
              </p:cNvPr>
              <p:cNvSpPr txBox="1"/>
              <p:nvPr/>
            </p:nvSpPr>
            <p:spPr>
              <a:xfrm>
                <a:off x="1326177" y="1690651"/>
                <a:ext cx="3385824" cy="369332"/>
              </a:xfrm>
              <a:prstGeom prst="rect">
                <a:avLst/>
              </a:prstGeom>
              <a:noFill/>
            </p:spPr>
            <p:txBody>
              <a:bodyPr wrap="square" rtlCol="0">
                <a:spAutoFit/>
              </a:bodyPr>
              <a:lstStyle/>
              <a:p>
                <a:pPr algn="ctr"/>
                <a:r>
                  <a:rPr lang="en-IN" b="1" dirty="0"/>
                  <a:t>Premium Paying Term = 16 years</a:t>
                </a:r>
              </a:p>
            </p:txBody>
          </p:sp>
        </p:grpSp>
        <p:sp>
          <p:nvSpPr>
            <p:cNvPr id="42" name="TextBox 41">
              <a:extLst>
                <a:ext uri="{FF2B5EF4-FFF2-40B4-BE49-F238E27FC236}">
                  <a16:creationId xmlns:a16="http://schemas.microsoft.com/office/drawing/2014/main" id="{93D9AF6D-A365-4F8C-BA19-83620742B9B9}"/>
                </a:ext>
              </a:extLst>
            </p:cNvPr>
            <p:cNvSpPr txBox="1"/>
            <p:nvPr/>
          </p:nvSpPr>
          <p:spPr>
            <a:xfrm>
              <a:off x="468647" y="1050176"/>
              <a:ext cx="1510823" cy="369332"/>
            </a:xfrm>
            <a:prstGeom prst="rect">
              <a:avLst/>
            </a:prstGeom>
            <a:noFill/>
          </p:spPr>
          <p:txBody>
            <a:bodyPr wrap="square" rtlCol="0">
              <a:spAutoFit/>
            </a:bodyPr>
            <a:lstStyle/>
            <a:p>
              <a:pPr algn="ctr"/>
              <a:r>
                <a:rPr lang="en-IN" b="1" dirty="0"/>
                <a:t>Age: 35 NBD</a:t>
              </a:r>
            </a:p>
          </p:txBody>
        </p:sp>
        <p:sp>
          <p:nvSpPr>
            <p:cNvPr id="46" name="TextBox 45">
              <a:extLst>
                <a:ext uri="{FF2B5EF4-FFF2-40B4-BE49-F238E27FC236}">
                  <a16:creationId xmlns:a16="http://schemas.microsoft.com/office/drawing/2014/main" id="{026230A6-5249-476F-A5BD-19812BDDE47A}"/>
                </a:ext>
              </a:extLst>
            </p:cNvPr>
            <p:cNvSpPr txBox="1"/>
            <p:nvPr/>
          </p:nvSpPr>
          <p:spPr>
            <a:xfrm>
              <a:off x="3475081" y="1083315"/>
              <a:ext cx="1059444" cy="369332"/>
            </a:xfrm>
            <a:prstGeom prst="rect">
              <a:avLst/>
            </a:prstGeom>
            <a:noFill/>
          </p:spPr>
          <p:txBody>
            <a:bodyPr wrap="square" rtlCol="0">
              <a:spAutoFit/>
            </a:bodyPr>
            <a:lstStyle/>
            <a:p>
              <a:pPr algn="ctr"/>
              <a:r>
                <a:rPr lang="en-IN" b="1" dirty="0"/>
                <a:t>Age: 51 </a:t>
              </a:r>
            </a:p>
          </p:txBody>
        </p:sp>
        <p:sp>
          <p:nvSpPr>
            <p:cNvPr id="47" name="TextBox 46">
              <a:extLst>
                <a:ext uri="{FF2B5EF4-FFF2-40B4-BE49-F238E27FC236}">
                  <a16:creationId xmlns:a16="http://schemas.microsoft.com/office/drawing/2014/main" id="{F0AC63C0-E19C-41B9-906E-3E43BE620720}"/>
                </a:ext>
              </a:extLst>
            </p:cNvPr>
            <p:cNvSpPr txBox="1"/>
            <p:nvPr/>
          </p:nvSpPr>
          <p:spPr>
            <a:xfrm>
              <a:off x="5370544" y="1086121"/>
              <a:ext cx="1059444" cy="369332"/>
            </a:xfrm>
            <a:prstGeom prst="rect">
              <a:avLst/>
            </a:prstGeom>
            <a:noFill/>
          </p:spPr>
          <p:txBody>
            <a:bodyPr wrap="square" rtlCol="0">
              <a:spAutoFit/>
            </a:bodyPr>
            <a:lstStyle/>
            <a:p>
              <a:pPr algn="ctr"/>
              <a:r>
                <a:rPr lang="en-IN" b="1" dirty="0"/>
                <a:t>Age: 54 </a:t>
              </a:r>
            </a:p>
          </p:txBody>
        </p:sp>
        <p:sp>
          <p:nvSpPr>
            <p:cNvPr id="48" name="TextBox 47">
              <a:extLst>
                <a:ext uri="{FF2B5EF4-FFF2-40B4-BE49-F238E27FC236}">
                  <a16:creationId xmlns:a16="http://schemas.microsoft.com/office/drawing/2014/main" id="{7868D2C0-318A-4D8E-B3ED-B31AF0CE6E0F}"/>
                </a:ext>
              </a:extLst>
            </p:cNvPr>
            <p:cNvSpPr txBox="1"/>
            <p:nvPr/>
          </p:nvSpPr>
          <p:spPr>
            <a:xfrm>
              <a:off x="9258856" y="1090657"/>
              <a:ext cx="1059444" cy="369332"/>
            </a:xfrm>
            <a:prstGeom prst="rect">
              <a:avLst/>
            </a:prstGeom>
            <a:noFill/>
          </p:spPr>
          <p:txBody>
            <a:bodyPr wrap="square" rtlCol="0">
              <a:spAutoFit/>
            </a:bodyPr>
            <a:lstStyle/>
            <a:p>
              <a:pPr algn="ctr"/>
              <a:r>
                <a:rPr lang="en-IN" b="1" dirty="0"/>
                <a:t>Age 75</a:t>
              </a:r>
            </a:p>
          </p:txBody>
        </p:sp>
        <p:sp>
          <p:nvSpPr>
            <p:cNvPr id="27" name="TextBox 26">
              <a:extLst>
                <a:ext uri="{FF2B5EF4-FFF2-40B4-BE49-F238E27FC236}">
                  <a16:creationId xmlns:a16="http://schemas.microsoft.com/office/drawing/2014/main" id="{DACD2F40-184C-4007-9382-7FC3A205EFF1}"/>
                </a:ext>
              </a:extLst>
            </p:cNvPr>
            <p:cNvSpPr txBox="1"/>
            <p:nvPr/>
          </p:nvSpPr>
          <p:spPr>
            <a:xfrm>
              <a:off x="3989352" y="2077180"/>
              <a:ext cx="2903321" cy="369332"/>
            </a:xfrm>
            <a:prstGeom prst="rect">
              <a:avLst/>
            </a:prstGeom>
            <a:solidFill>
              <a:schemeClr val="bg1"/>
            </a:solidFill>
          </p:spPr>
          <p:txBody>
            <a:bodyPr wrap="square" rtlCol="0">
              <a:spAutoFit/>
            </a:bodyPr>
            <a:lstStyle/>
            <a:p>
              <a:pPr algn="ctr"/>
              <a:r>
                <a:rPr lang="en-IN" b="1" dirty="0"/>
                <a:t>Critical Illness Cover Period</a:t>
              </a:r>
            </a:p>
          </p:txBody>
        </p:sp>
      </p:grpSp>
      <p:sp>
        <p:nvSpPr>
          <p:cNvPr id="9" name="TextBox 8">
            <a:extLst>
              <a:ext uri="{FF2B5EF4-FFF2-40B4-BE49-F238E27FC236}">
                <a16:creationId xmlns:a16="http://schemas.microsoft.com/office/drawing/2014/main" id="{7D21F6F8-EA32-45B7-8C2F-3138EB142129}"/>
              </a:ext>
            </a:extLst>
          </p:cNvPr>
          <p:cNvSpPr txBox="1"/>
          <p:nvPr/>
        </p:nvSpPr>
        <p:spPr>
          <a:xfrm>
            <a:off x="468647" y="2613367"/>
            <a:ext cx="11013383" cy="3693319"/>
          </a:xfrm>
          <a:prstGeom prst="rect">
            <a:avLst/>
          </a:prstGeom>
          <a:noFill/>
          <a:ln>
            <a:solidFill>
              <a:schemeClr val="tx1"/>
            </a:solidFill>
          </a:ln>
        </p:spPr>
        <p:txBody>
          <a:bodyPr wrap="square" rtlCol="0">
            <a:spAutoFit/>
          </a:bodyPr>
          <a:lstStyle/>
          <a:p>
            <a:r>
              <a:rPr lang="en-IN" b="1" dirty="0">
                <a:solidFill>
                  <a:srgbClr val="C00000"/>
                </a:solidFill>
                <a:latin typeface="Arial" panose="020B0604020202020204" pitchFamily="34" charset="0"/>
                <a:cs typeface="Arial" panose="020B0604020202020204" pitchFamily="34" charset="0"/>
              </a:rPr>
              <a:t>General conditions of  Critical Illness Rider</a:t>
            </a:r>
          </a:p>
          <a:p>
            <a:pPr marL="285750" indent="-285750">
              <a:buFont typeface="Wingdings" panose="05000000000000000000" pitchFamily="2" charset="2"/>
              <a:buChar char="Ø"/>
            </a:pPr>
            <a:r>
              <a:rPr lang="en-IN" b="1" dirty="0">
                <a:latin typeface="Arial" panose="020B0604020202020204" pitchFamily="34" charset="0"/>
                <a:cs typeface="Arial" panose="020B0604020202020204" pitchFamily="34" charset="0"/>
              </a:rPr>
              <a:t>Available at the inception level, </a:t>
            </a:r>
            <a:r>
              <a:rPr lang="en-IN" b="1" dirty="0" err="1">
                <a:latin typeface="Arial" panose="020B0604020202020204" pitchFamily="34" charset="0"/>
                <a:cs typeface="Arial" panose="020B0604020202020204" pitchFamily="34" charset="0"/>
              </a:rPr>
              <a:t>Ie</a:t>
            </a:r>
            <a:r>
              <a:rPr lang="en-IN" b="1" dirty="0">
                <a:latin typeface="Arial" panose="020B0604020202020204" pitchFamily="34" charset="0"/>
                <a:cs typeface="Arial" panose="020B0604020202020204" pitchFamily="34" charset="0"/>
              </a:rPr>
              <a:t>. Proposal stage only and if opted available till age 75</a:t>
            </a:r>
          </a:p>
          <a:p>
            <a:pPr marL="285750" indent="-285750">
              <a:buFont typeface="Wingdings" panose="05000000000000000000" pitchFamily="2" charset="2"/>
              <a:buChar char="Ø"/>
            </a:pPr>
            <a:r>
              <a:rPr lang="en-IN" b="1" dirty="0">
                <a:latin typeface="Arial" panose="020B0604020202020204" pitchFamily="34" charset="0"/>
                <a:cs typeface="Arial" panose="020B0604020202020204" pitchFamily="34" charset="0"/>
              </a:rPr>
              <a:t>Available for 15 illness as listed in circular</a:t>
            </a:r>
          </a:p>
          <a:p>
            <a:pPr marL="285750" indent="-285750">
              <a:buFont typeface="Wingdings" panose="05000000000000000000" pitchFamily="2" charset="2"/>
              <a:buChar char="Ø"/>
            </a:pPr>
            <a:r>
              <a:rPr lang="en-IN" b="1" dirty="0">
                <a:latin typeface="Arial" panose="020B0604020202020204" pitchFamily="34" charset="0"/>
                <a:cs typeface="Arial" panose="020B0604020202020204" pitchFamily="34" charset="0"/>
              </a:rPr>
              <a:t>Available for a maximum of 35 years or age 75 NBD, whichever is earlier. Available beyond PPT.</a:t>
            </a:r>
          </a:p>
          <a:p>
            <a:pPr marL="285750" indent="-285750">
              <a:buFont typeface="Wingdings" panose="05000000000000000000" pitchFamily="2" charset="2"/>
              <a:buChar char="Ø"/>
            </a:pPr>
            <a:r>
              <a:rPr lang="en-IN" b="1" dirty="0">
                <a:latin typeface="Arial" panose="020B0604020202020204" pitchFamily="34" charset="0"/>
                <a:cs typeface="Arial" panose="020B0604020202020204" pitchFamily="34" charset="0"/>
              </a:rPr>
              <a:t>Age group: 18 LBD to 65 NBD</a:t>
            </a:r>
          </a:p>
          <a:p>
            <a:pPr marL="285750" indent="-285750">
              <a:buFont typeface="Wingdings" panose="05000000000000000000" pitchFamily="2" charset="2"/>
              <a:buChar char="Ø"/>
            </a:pPr>
            <a:r>
              <a:rPr lang="en-IN" b="1" dirty="0">
                <a:latin typeface="Arial" panose="020B0604020202020204" pitchFamily="34" charset="0"/>
                <a:cs typeface="Arial" panose="020B0604020202020204" pitchFamily="34" charset="0"/>
              </a:rPr>
              <a:t>The CIR S.A. should be less than or equal to Basic S.A. subject to further restriction of total 25 lakhs of all policies cover earlier with CIR and this is per person</a:t>
            </a:r>
          </a:p>
          <a:p>
            <a:pPr marL="285750" indent="-285750">
              <a:buFont typeface="Wingdings" panose="05000000000000000000" pitchFamily="2" charset="2"/>
              <a:buChar char="Ø"/>
            </a:pPr>
            <a:r>
              <a:rPr lang="en-IN" b="1" dirty="0">
                <a:latin typeface="Arial" panose="020B0604020202020204" pitchFamily="34" charset="0"/>
                <a:cs typeface="Arial" panose="020B0604020202020204" pitchFamily="34" charset="0"/>
              </a:rPr>
              <a:t>Let us take Rs.10,00,000 the B.S.A. is taken for CIR also</a:t>
            </a:r>
          </a:p>
          <a:p>
            <a:pPr marL="285750" indent="-285750">
              <a:buFont typeface="Wingdings" panose="05000000000000000000" pitchFamily="2" charset="2"/>
              <a:buChar char="Ø"/>
            </a:pPr>
            <a:r>
              <a:rPr lang="en-IN" b="1" dirty="0">
                <a:latin typeface="Arial" panose="020B0604020202020204" pitchFamily="34" charset="0"/>
                <a:cs typeface="Arial" panose="020B0604020202020204" pitchFamily="34" charset="0"/>
              </a:rPr>
              <a:t>Then if accepted Rs.10,00,000 will be paid immaterial of expenses incurred</a:t>
            </a:r>
          </a:p>
          <a:p>
            <a:pPr marL="285750" indent="-285750">
              <a:buFont typeface="Wingdings" panose="05000000000000000000" pitchFamily="2" charset="2"/>
              <a:buChar char="Ø"/>
            </a:pPr>
            <a:r>
              <a:rPr lang="en-IN" b="1" dirty="0">
                <a:latin typeface="Arial" panose="020B0604020202020204" pitchFamily="34" charset="0"/>
                <a:cs typeface="Arial" panose="020B0604020202020204" pitchFamily="34" charset="0"/>
              </a:rPr>
              <a:t>Original copy of Hospital Discharge Summary should be given along with some other xerox copies of prescription or bills paid</a:t>
            </a:r>
          </a:p>
          <a:p>
            <a:pPr marL="285750" indent="-285750">
              <a:buFont typeface="Wingdings" panose="05000000000000000000" pitchFamily="2" charset="2"/>
              <a:buChar char="Ø"/>
            </a:pPr>
            <a:r>
              <a:rPr lang="en-IN" b="1" dirty="0">
                <a:latin typeface="Arial" panose="020B0604020202020204" pitchFamily="34" charset="0"/>
                <a:cs typeface="Arial" panose="020B0604020202020204" pitchFamily="34" charset="0"/>
              </a:rPr>
              <a:t>The C.I.R. premium only will be waived and the rest has to be paid.</a:t>
            </a:r>
          </a:p>
          <a:p>
            <a:pPr marL="285750" indent="-285750">
              <a:buFont typeface="Wingdings" panose="05000000000000000000" pitchFamily="2" charset="2"/>
              <a:buChar char="Ø"/>
            </a:pPr>
            <a:r>
              <a:rPr lang="en-IN" b="1" dirty="0">
                <a:latin typeface="Arial" panose="020B0604020202020204" pitchFamily="34" charset="0"/>
                <a:cs typeface="Arial" panose="020B0604020202020204" pitchFamily="34" charset="0"/>
              </a:rPr>
              <a:t>Added advantage the L.A. can claim with any other Mediclaim policy, if taken.</a:t>
            </a:r>
          </a:p>
        </p:txBody>
      </p:sp>
      <p:pic>
        <p:nvPicPr>
          <p:cNvPr id="28" name="Picture 4">
            <a:extLst>
              <a:ext uri="{FF2B5EF4-FFF2-40B4-BE49-F238E27FC236}">
                <a16:creationId xmlns:a16="http://schemas.microsoft.com/office/drawing/2014/main" id="{611FA023-70A5-4840-BE53-1912E29DA7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2896" y="205735"/>
            <a:ext cx="4444691" cy="7830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7574EF4-64E7-4399-A3B0-7523C38E65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4414" y="325996"/>
            <a:ext cx="1905000" cy="1905000"/>
          </a:xfrm>
          <a:prstGeom prst="rect">
            <a:avLst/>
          </a:prstGeom>
        </p:spPr>
      </p:pic>
    </p:spTree>
    <p:custDataLst>
      <p:tags r:id="rId1"/>
    </p:custDataLst>
    <p:extLst>
      <p:ext uri="{BB962C8B-B14F-4D97-AF65-F5344CB8AC3E}">
        <p14:creationId xmlns:p14="http://schemas.microsoft.com/office/powerpoint/2010/main" val="26171205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bg/>
                                          </p:spTgt>
                                        </p:tgtEl>
                                        <p:attrNameLst>
                                          <p:attrName>style.visibility</p:attrName>
                                        </p:attrNameLst>
                                      </p:cBhvr>
                                      <p:to>
                                        <p:strVal val="visible"/>
                                      </p:to>
                                    </p:set>
                                    <p:animEffect transition="in" filter="circle(in)">
                                      <p:cBhvr>
                                        <p:cTn id="12" dur="2000"/>
                                        <p:tgtEl>
                                          <p:spTgt spid="9">
                                            <p:bg/>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circle(in)">
                                      <p:cBhvr>
                                        <p:cTn id="17" dur="20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circle(in)">
                                      <p:cBhvr>
                                        <p:cTn id="22" dur="2000"/>
                                        <p:tgtEl>
                                          <p:spTgt spid="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circle(in)">
                                      <p:cBhvr>
                                        <p:cTn id="27" dur="2000"/>
                                        <p:tgtEl>
                                          <p:spTgt spid="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9">
                                            <p:txEl>
                                              <p:pRg st="3" end="3"/>
                                            </p:txEl>
                                          </p:spTgt>
                                        </p:tgtEl>
                                        <p:attrNameLst>
                                          <p:attrName>style.visibility</p:attrName>
                                        </p:attrNameLst>
                                      </p:cBhvr>
                                      <p:to>
                                        <p:strVal val="visible"/>
                                      </p:to>
                                    </p:set>
                                    <p:animEffect transition="in" filter="circle(in)">
                                      <p:cBhvr>
                                        <p:cTn id="32" dur="2000"/>
                                        <p:tgtEl>
                                          <p:spTgt spid="9">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9">
                                            <p:txEl>
                                              <p:pRg st="4" end="4"/>
                                            </p:txEl>
                                          </p:spTgt>
                                        </p:tgtEl>
                                        <p:attrNameLst>
                                          <p:attrName>style.visibility</p:attrName>
                                        </p:attrNameLst>
                                      </p:cBhvr>
                                      <p:to>
                                        <p:strVal val="visible"/>
                                      </p:to>
                                    </p:set>
                                    <p:animEffect transition="in" filter="circle(in)">
                                      <p:cBhvr>
                                        <p:cTn id="37" dur="2000"/>
                                        <p:tgtEl>
                                          <p:spTgt spid="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9">
                                            <p:txEl>
                                              <p:pRg st="5" end="5"/>
                                            </p:txEl>
                                          </p:spTgt>
                                        </p:tgtEl>
                                        <p:attrNameLst>
                                          <p:attrName>style.visibility</p:attrName>
                                        </p:attrNameLst>
                                      </p:cBhvr>
                                      <p:to>
                                        <p:strVal val="visible"/>
                                      </p:to>
                                    </p:set>
                                    <p:animEffect transition="in" filter="circle(in)">
                                      <p:cBhvr>
                                        <p:cTn id="42" dur="2000"/>
                                        <p:tgtEl>
                                          <p:spTgt spid="9">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9">
                                            <p:txEl>
                                              <p:pRg st="6" end="6"/>
                                            </p:txEl>
                                          </p:spTgt>
                                        </p:tgtEl>
                                        <p:attrNameLst>
                                          <p:attrName>style.visibility</p:attrName>
                                        </p:attrNameLst>
                                      </p:cBhvr>
                                      <p:to>
                                        <p:strVal val="visible"/>
                                      </p:to>
                                    </p:set>
                                    <p:animEffect transition="in" filter="circle(in)">
                                      <p:cBhvr>
                                        <p:cTn id="47" dur="2000"/>
                                        <p:tgtEl>
                                          <p:spTgt spid="9">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9">
                                            <p:txEl>
                                              <p:pRg st="7" end="7"/>
                                            </p:txEl>
                                          </p:spTgt>
                                        </p:tgtEl>
                                        <p:attrNameLst>
                                          <p:attrName>style.visibility</p:attrName>
                                        </p:attrNameLst>
                                      </p:cBhvr>
                                      <p:to>
                                        <p:strVal val="visible"/>
                                      </p:to>
                                    </p:set>
                                    <p:animEffect transition="in" filter="circle(in)">
                                      <p:cBhvr>
                                        <p:cTn id="52" dur="2000"/>
                                        <p:tgtEl>
                                          <p:spTgt spid="9">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9">
                                            <p:txEl>
                                              <p:pRg st="8" end="8"/>
                                            </p:txEl>
                                          </p:spTgt>
                                        </p:tgtEl>
                                        <p:attrNameLst>
                                          <p:attrName>style.visibility</p:attrName>
                                        </p:attrNameLst>
                                      </p:cBhvr>
                                      <p:to>
                                        <p:strVal val="visible"/>
                                      </p:to>
                                    </p:set>
                                    <p:animEffect transition="in" filter="circle(in)">
                                      <p:cBhvr>
                                        <p:cTn id="57" dur="2000"/>
                                        <p:tgtEl>
                                          <p:spTgt spid="9">
                                            <p:txEl>
                                              <p:pRg st="8" end="8"/>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grpId="0" nodeType="clickEffect">
                                  <p:stCondLst>
                                    <p:cond delay="0"/>
                                  </p:stCondLst>
                                  <p:childTnLst>
                                    <p:set>
                                      <p:cBhvr>
                                        <p:cTn id="61" dur="1" fill="hold">
                                          <p:stCondLst>
                                            <p:cond delay="0"/>
                                          </p:stCondLst>
                                        </p:cTn>
                                        <p:tgtEl>
                                          <p:spTgt spid="9">
                                            <p:txEl>
                                              <p:pRg st="9" end="9"/>
                                            </p:txEl>
                                          </p:spTgt>
                                        </p:tgtEl>
                                        <p:attrNameLst>
                                          <p:attrName>style.visibility</p:attrName>
                                        </p:attrNameLst>
                                      </p:cBhvr>
                                      <p:to>
                                        <p:strVal val="visible"/>
                                      </p:to>
                                    </p:set>
                                    <p:animEffect transition="in" filter="circle(in)">
                                      <p:cBhvr>
                                        <p:cTn id="62" dur="2000"/>
                                        <p:tgtEl>
                                          <p:spTgt spid="9">
                                            <p:txEl>
                                              <p:pRg st="9" end="9"/>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grpId="0" nodeType="clickEffect">
                                  <p:stCondLst>
                                    <p:cond delay="0"/>
                                  </p:stCondLst>
                                  <p:childTnLst>
                                    <p:set>
                                      <p:cBhvr>
                                        <p:cTn id="66" dur="1" fill="hold">
                                          <p:stCondLst>
                                            <p:cond delay="0"/>
                                          </p:stCondLst>
                                        </p:cTn>
                                        <p:tgtEl>
                                          <p:spTgt spid="9">
                                            <p:txEl>
                                              <p:pRg st="10" end="10"/>
                                            </p:txEl>
                                          </p:spTgt>
                                        </p:tgtEl>
                                        <p:attrNameLst>
                                          <p:attrName>style.visibility</p:attrName>
                                        </p:attrNameLst>
                                      </p:cBhvr>
                                      <p:to>
                                        <p:strVal val="visible"/>
                                      </p:to>
                                    </p:set>
                                    <p:animEffect transition="in" filter="circle(in)">
                                      <p:cBhvr>
                                        <p:cTn id="67" dur="2000"/>
                                        <p:tgtEl>
                                          <p:spTgt spid="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5349E64-DBE2-42EF-BF30-F9FC76C2F1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9858" y="980983"/>
            <a:ext cx="6096000" cy="8739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1F2328A-9271-4F12-AAA9-453B524D36FD}"/>
              </a:ext>
            </a:extLst>
          </p:cNvPr>
          <p:cNvSpPr txBox="1"/>
          <p:nvPr/>
        </p:nvSpPr>
        <p:spPr>
          <a:xfrm>
            <a:off x="475129" y="428178"/>
            <a:ext cx="11026588" cy="6001643"/>
          </a:xfrm>
          <a:prstGeom prst="rect">
            <a:avLst/>
          </a:prstGeom>
          <a:noFill/>
        </p:spPr>
        <p:txBody>
          <a:bodyPr wrap="square" rtlCol="0">
            <a:spAutoFit/>
          </a:bodyPr>
          <a:lstStyle/>
          <a:p>
            <a:r>
              <a:rPr lang="en-IN" sz="2400" b="1" dirty="0">
                <a:solidFill>
                  <a:srgbClr val="C00000"/>
                </a:solidFill>
                <a:latin typeface="Arial" panose="020B0604020202020204" pitchFamily="34" charset="0"/>
                <a:cs typeface="Arial" panose="020B0604020202020204" pitchFamily="34" charset="0"/>
              </a:rPr>
              <a:t>The Critical Illness covered under this rider:</a:t>
            </a:r>
          </a:p>
          <a:p>
            <a:pPr marL="457200" indent="-457200">
              <a:buFont typeface="+mj-lt"/>
              <a:buAutoNum type="arabicPeriod"/>
            </a:pPr>
            <a:r>
              <a:rPr lang="en-IN" sz="2400" dirty="0">
                <a:latin typeface="Arial" panose="020B0604020202020204" pitchFamily="34" charset="0"/>
                <a:cs typeface="Arial" panose="020B0604020202020204" pitchFamily="34" charset="0"/>
              </a:rPr>
              <a:t>Cancer of Specified Severity</a:t>
            </a:r>
          </a:p>
          <a:p>
            <a:pPr marL="457200" indent="-457200">
              <a:buFont typeface="+mj-lt"/>
              <a:buAutoNum type="arabicPeriod"/>
            </a:pPr>
            <a:r>
              <a:rPr lang="en-IN" sz="2400" dirty="0">
                <a:latin typeface="Arial" panose="020B0604020202020204" pitchFamily="34" charset="0"/>
                <a:cs typeface="Arial" panose="020B0604020202020204" pitchFamily="34" charset="0"/>
              </a:rPr>
              <a:t>Open Chest CABG</a:t>
            </a:r>
          </a:p>
          <a:p>
            <a:pPr marL="457200" indent="-457200">
              <a:buFont typeface="+mj-lt"/>
              <a:buAutoNum type="arabicPeriod"/>
            </a:pPr>
            <a:r>
              <a:rPr lang="en-IN" sz="2400" dirty="0">
                <a:latin typeface="Arial" panose="020B0604020202020204" pitchFamily="34" charset="0"/>
                <a:cs typeface="Arial" panose="020B0604020202020204" pitchFamily="34" charset="0"/>
              </a:rPr>
              <a:t>Myocardial Infarction</a:t>
            </a:r>
          </a:p>
          <a:p>
            <a:pPr marL="457200" indent="-457200">
              <a:buFont typeface="+mj-lt"/>
              <a:buAutoNum type="arabicPeriod"/>
            </a:pPr>
            <a:r>
              <a:rPr lang="en-IN" sz="2400" dirty="0">
                <a:latin typeface="Arial" panose="020B0604020202020204" pitchFamily="34" charset="0"/>
                <a:cs typeface="Arial" panose="020B0604020202020204" pitchFamily="34" charset="0"/>
              </a:rPr>
              <a:t>Kidney failure requiring regular dialysis</a:t>
            </a:r>
          </a:p>
          <a:p>
            <a:pPr marL="457200" indent="-457200">
              <a:buFont typeface="+mj-lt"/>
              <a:buAutoNum type="arabicPeriod"/>
            </a:pPr>
            <a:r>
              <a:rPr lang="en-IN" sz="2400" dirty="0">
                <a:latin typeface="Arial" panose="020B0604020202020204" pitchFamily="34" charset="0"/>
                <a:cs typeface="Arial" panose="020B0604020202020204" pitchFamily="34" charset="0"/>
              </a:rPr>
              <a:t>Major organ / bone marrow transplant (as recipient)</a:t>
            </a:r>
          </a:p>
          <a:p>
            <a:pPr marL="457200" indent="-457200">
              <a:buFont typeface="+mj-lt"/>
              <a:buAutoNum type="arabicPeriod"/>
            </a:pPr>
            <a:r>
              <a:rPr lang="en-IN" sz="2400" dirty="0">
                <a:latin typeface="Arial" panose="020B0604020202020204" pitchFamily="34" charset="0"/>
                <a:cs typeface="Arial" panose="020B0604020202020204" pitchFamily="34" charset="0"/>
              </a:rPr>
              <a:t>Stroke resulting in permanent symptoms</a:t>
            </a:r>
          </a:p>
          <a:p>
            <a:pPr marL="457200" indent="-457200">
              <a:buFont typeface="+mj-lt"/>
              <a:buAutoNum type="arabicPeriod"/>
            </a:pPr>
            <a:r>
              <a:rPr lang="en-IN" sz="2400" dirty="0">
                <a:latin typeface="Arial" panose="020B0604020202020204" pitchFamily="34" charset="0"/>
                <a:cs typeface="Arial" panose="020B0604020202020204" pitchFamily="34" charset="0"/>
              </a:rPr>
              <a:t>Permanent paralysis of limbs</a:t>
            </a:r>
          </a:p>
          <a:p>
            <a:pPr marL="457200" indent="-457200">
              <a:buFont typeface="+mj-lt"/>
              <a:buAutoNum type="arabicPeriod"/>
            </a:pPr>
            <a:r>
              <a:rPr lang="en-IN" sz="2400" dirty="0">
                <a:latin typeface="Arial" panose="020B0604020202020204" pitchFamily="34" charset="0"/>
                <a:cs typeface="Arial" panose="020B0604020202020204" pitchFamily="34" charset="0"/>
              </a:rPr>
              <a:t>Multiple sclerosis of limbs</a:t>
            </a:r>
          </a:p>
          <a:p>
            <a:pPr marL="457200" indent="-457200">
              <a:buFont typeface="+mj-lt"/>
              <a:buAutoNum type="arabicPeriod"/>
            </a:pPr>
            <a:r>
              <a:rPr lang="en-IN" sz="2400" dirty="0">
                <a:latin typeface="Arial" panose="020B0604020202020204" pitchFamily="34" charset="0"/>
                <a:cs typeface="Arial" panose="020B0604020202020204" pitchFamily="34" charset="0"/>
              </a:rPr>
              <a:t>Aortic surgery</a:t>
            </a:r>
          </a:p>
          <a:p>
            <a:pPr marL="457200" indent="-457200">
              <a:buFont typeface="+mj-lt"/>
              <a:buAutoNum type="arabicPeriod"/>
            </a:pPr>
            <a:r>
              <a:rPr lang="en-IN" sz="2400" dirty="0">
                <a:latin typeface="Arial" panose="020B0604020202020204" pitchFamily="34" charset="0"/>
                <a:cs typeface="Arial" panose="020B0604020202020204" pitchFamily="34" charset="0"/>
              </a:rPr>
              <a:t>Primary (idiopathic) pulmonary hypertension</a:t>
            </a:r>
          </a:p>
          <a:p>
            <a:pPr marL="457200" indent="-457200">
              <a:buFont typeface="+mj-lt"/>
              <a:buAutoNum type="arabicPeriod"/>
            </a:pPr>
            <a:r>
              <a:rPr lang="en-IN" sz="2400" dirty="0">
                <a:latin typeface="Arial" panose="020B0604020202020204" pitchFamily="34" charset="0"/>
                <a:cs typeface="Arial" panose="020B0604020202020204" pitchFamily="34" charset="0"/>
              </a:rPr>
              <a:t>Alzheimer’s disease / </a:t>
            </a:r>
            <a:r>
              <a:rPr lang="en-IN" sz="2400" dirty="0" err="1">
                <a:latin typeface="Arial" panose="020B0604020202020204" pitchFamily="34" charset="0"/>
                <a:cs typeface="Arial" panose="020B0604020202020204" pitchFamily="34" charset="0"/>
              </a:rPr>
              <a:t>damentia</a:t>
            </a:r>
            <a:endParaRPr lang="en-IN" sz="2400" dirty="0">
              <a:latin typeface="Arial" panose="020B0604020202020204" pitchFamily="34" charset="0"/>
              <a:cs typeface="Arial" panose="020B0604020202020204" pitchFamily="34" charset="0"/>
            </a:endParaRPr>
          </a:p>
          <a:p>
            <a:pPr marL="457200" indent="-457200">
              <a:buFont typeface="+mj-lt"/>
              <a:buAutoNum type="arabicPeriod"/>
            </a:pPr>
            <a:r>
              <a:rPr lang="en-IN" sz="2400" dirty="0">
                <a:latin typeface="Arial" panose="020B0604020202020204" pitchFamily="34" charset="0"/>
                <a:cs typeface="Arial" panose="020B0604020202020204" pitchFamily="34" charset="0"/>
              </a:rPr>
              <a:t>Blindness</a:t>
            </a:r>
          </a:p>
          <a:p>
            <a:pPr marL="457200" indent="-457200">
              <a:buFont typeface="+mj-lt"/>
              <a:buAutoNum type="arabicPeriod"/>
            </a:pPr>
            <a:r>
              <a:rPr lang="en-IN" sz="2400" dirty="0">
                <a:latin typeface="Arial" panose="020B0604020202020204" pitchFamily="34" charset="0"/>
                <a:cs typeface="Arial" panose="020B0604020202020204" pitchFamily="34" charset="0"/>
              </a:rPr>
              <a:t>Third degree burns</a:t>
            </a:r>
          </a:p>
          <a:p>
            <a:pPr marL="457200" indent="-457200">
              <a:buFont typeface="+mj-lt"/>
              <a:buAutoNum type="arabicPeriod"/>
            </a:pPr>
            <a:r>
              <a:rPr lang="en-IN" sz="2400" dirty="0">
                <a:latin typeface="Arial" panose="020B0604020202020204" pitchFamily="34" charset="0"/>
                <a:cs typeface="Arial" panose="020B0604020202020204" pitchFamily="34" charset="0"/>
              </a:rPr>
              <a:t>Open heart replacement of repair of heart valves</a:t>
            </a:r>
          </a:p>
          <a:p>
            <a:pPr marL="457200" indent="-457200">
              <a:buFont typeface="+mj-lt"/>
              <a:buAutoNum type="arabicPeriod"/>
            </a:pPr>
            <a:r>
              <a:rPr lang="en-IN" sz="2400" dirty="0">
                <a:latin typeface="Arial" panose="020B0604020202020204" pitchFamily="34" charset="0"/>
                <a:cs typeface="Arial" panose="020B0604020202020204" pitchFamily="34" charset="0"/>
              </a:rPr>
              <a:t>Benign brain tumour</a:t>
            </a:r>
          </a:p>
        </p:txBody>
      </p:sp>
      <p:sp>
        <p:nvSpPr>
          <p:cNvPr id="2" name="Rectangle 1">
            <a:extLst>
              <a:ext uri="{FF2B5EF4-FFF2-40B4-BE49-F238E27FC236}">
                <a16:creationId xmlns:a16="http://schemas.microsoft.com/office/drawing/2014/main" id="{9C945076-34F8-43BB-9CB1-E6C585899F5E}"/>
              </a:ext>
            </a:extLst>
          </p:cNvPr>
          <p:cNvSpPr/>
          <p:nvPr/>
        </p:nvSpPr>
        <p:spPr>
          <a:xfrm>
            <a:off x="8381999" y="4089551"/>
            <a:ext cx="3083859" cy="1569660"/>
          </a:xfrm>
          <a:prstGeom prst="rect">
            <a:avLst/>
          </a:prstGeom>
          <a:noFill/>
        </p:spPr>
        <p:txBody>
          <a:bodyPr wrap="square" lIns="91440" tIns="45720" rIns="91440" bIns="45720">
            <a:spAutoFit/>
          </a:bodyPr>
          <a:lstStyle/>
          <a:p>
            <a:pPr algn="ctr"/>
            <a:r>
              <a:rPr lang="en-US" sz="32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Still 8 more slides available to add</a:t>
            </a:r>
          </a:p>
        </p:txBody>
      </p:sp>
      <p:sp>
        <p:nvSpPr>
          <p:cNvPr id="6" name="Rectangle 5">
            <a:extLst>
              <a:ext uri="{FF2B5EF4-FFF2-40B4-BE49-F238E27FC236}">
                <a16:creationId xmlns:a16="http://schemas.microsoft.com/office/drawing/2014/main" id="{EDD92037-724B-4A25-87AC-32C5AB8E048F}"/>
              </a:ext>
            </a:extLst>
          </p:cNvPr>
          <p:cNvSpPr/>
          <p:nvPr/>
        </p:nvSpPr>
        <p:spPr>
          <a:xfrm>
            <a:off x="8238563" y="5752128"/>
            <a:ext cx="3083859" cy="584775"/>
          </a:xfrm>
          <a:prstGeom prst="rect">
            <a:avLst/>
          </a:prstGeom>
          <a:noFill/>
        </p:spPr>
        <p:txBody>
          <a:bodyPr wrap="square" lIns="91440" tIns="45720" rIns="91440" bIns="45720">
            <a:spAutoFit/>
          </a:bodyPr>
          <a:lstStyle/>
          <a:p>
            <a:pPr algn="ctr"/>
            <a:r>
              <a:rPr lang="en-US" sz="3200" b="1" cap="none" spc="0" dirty="0">
                <a:ln w="13462">
                  <a:solidFill>
                    <a:schemeClr val="bg1"/>
                  </a:solidFill>
                  <a:prstDash val="solid"/>
                </a:ln>
                <a:solidFill>
                  <a:srgbClr val="C00000"/>
                </a:solidFill>
                <a:effectLst>
                  <a:outerShdw dist="38100" dir="2700000" algn="bl" rotWithShape="0">
                    <a:schemeClr val="accent5"/>
                  </a:outerShdw>
                </a:effectLst>
              </a:rPr>
              <a:t>The end</a:t>
            </a:r>
          </a:p>
        </p:txBody>
      </p:sp>
    </p:spTree>
    <p:extLst>
      <p:ext uri="{BB962C8B-B14F-4D97-AF65-F5344CB8AC3E}">
        <p14:creationId xmlns:p14="http://schemas.microsoft.com/office/powerpoint/2010/main" val="12114099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7.9|17.4|4.2|18.3|11.7|20"/>
</p:tagLst>
</file>

<file path=ppt/tags/tag2.xml><?xml version="1.0" encoding="utf-8"?>
<p:tagLst xmlns:a="http://schemas.openxmlformats.org/drawingml/2006/main" xmlns:r="http://schemas.openxmlformats.org/officeDocument/2006/relationships" xmlns:p="http://schemas.openxmlformats.org/presentationml/2006/main">
  <p:tag name="TIMING" val="|3.6|6.7|23.7|5.1|6.2|20.8|14.8|14.3"/>
</p:tagLst>
</file>

<file path=ppt/tags/tag3.xml><?xml version="1.0" encoding="utf-8"?>
<p:tagLst xmlns:a="http://schemas.openxmlformats.org/drawingml/2006/main" xmlns:r="http://schemas.openxmlformats.org/officeDocument/2006/relationships" xmlns:p="http://schemas.openxmlformats.org/presentationml/2006/main">
  <p:tag name="TIMING" val="|28.7|22|34.8|18.7|5.5|18.5|41.6|115.3|47.4|29.5"/>
</p:tagLst>
</file>

<file path=ppt/tags/tag4.xml><?xml version="1.0" encoding="utf-8"?>
<p:tagLst xmlns:a="http://schemas.openxmlformats.org/drawingml/2006/main" xmlns:r="http://schemas.openxmlformats.org/officeDocument/2006/relationships" xmlns:p="http://schemas.openxmlformats.org/presentationml/2006/main">
  <p:tag name="TIMING" val="|2.8|56|6.3|14.2|18.6|7.6|47.2|4|12.1|4.7|11.3|12.4|3.8|6|17.4|21.6|7.4|31.7|4.6"/>
</p:tagLst>
</file>

<file path=ppt/tags/tag5.xml><?xml version="1.0" encoding="utf-8"?>
<p:tagLst xmlns:a="http://schemas.openxmlformats.org/drawingml/2006/main" xmlns:r="http://schemas.openxmlformats.org/officeDocument/2006/relationships" xmlns:p="http://schemas.openxmlformats.org/presentationml/2006/main">
  <p:tag name="TIMING" val="|2.6|132.1|25.6|15.1|98.9|75.4|17.7|43.6|14.1|11.3|18.7|7.1"/>
</p:tagLst>
</file>

<file path=ppt/tags/tag6.xml><?xml version="1.0" encoding="utf-8"?>
<p:tagLst xmlns:a="http://schemas.openxmlformats.org/drawingml/2006/main" xmlns:r="http://schemas.openxmlformats.org/officeDocument/2006/relationships" xmlns:p="http://schemas.openxmlformats.org/presentationml/2006/main">
  <p:tag name="TIMING" val="|2.6|132.1|25.6|15.1|98.9|75.4|17.7|43.6|14.1|11.3|18.7|7.1"/>
</p:tagLst>
</file>

<file path=ppt/tags/tag7.xml><?xml version="1.0" encoding="utf-8"?>
<p:tagLst xmlns:a="http://schemas.openxmlformats.org/drawingml/2006/main" xmlns:r="http://schemas.openxmlformats.org/officeDocument/2006/relationships" xmlns:p="http://schemas.openxmlformats.org/presentationml/2006/main">
  <p:tag name="TIMING" val="|19|14.1|2.9|2.6|27.4|5.3|13|25.2|22.4|22.1|19.5|37.7|43.3|22.1|214.2|82.9"/>
</p:tagLst>
</file>

<file path=ppt/tags/tag8.xml><?xml version="1.0" encoding="utf-8"?>
<p:tagLst xmlns:a="http://schemas.openxmlformats.org/drawingml/2006/main" xmlns:r="http://schemas.openxmlformats.org/officeDocument/2006/relationships" xmlns:p="http://schemas.openxmlformats.org/presentationml/2006/main">
  <p:tag name="TIMING" val="|19|14.1|2.9|2.6|27.4|5.3|13|25.2|22.4|22.1|19.5|37.7|43.3|22.1|214.2|82.9"/>
</p:tagLst>
</file>

<file path=ppt/tags/tag9.xml><?xml version="1.0" encoding="utf-8"?>
<p:tagLst xmlns:a="http://schemas.openxmlformats.org/drawingml/2006/main" xmlns:r="http://schemas.openxmlformats.org/officeDocument/2006/relationships" xmlns:p="http://schemas.openxmlformats.org/presentationml/2006/main">
  <p:tag name="TIMING" val="|4.4|4.6|79.1|3.1|5|8.8|31.7|9.9"/>
</p:tagLst>
</file>

<file path=ppt/tags/tag10.xml><?xml version="1.0" encoding="utf-8"?>
<p:tagLst xmlns:a="http://schemas.openxmlformats.org/drawingml/2006/main" xmlns:r="http://schemas.openxmlformats.org/officeDocument/2006/relationships" xmlns:p="http://schemas.openxmlformats.org/presentationml/2006/main">
  <p:tag name="TIMING" val="|4.4|4.6|79.1|3.1|5|8.8|31.7|9.9"/>
</p:tagLst>
</file>

<file path=ppt/tags/tag11.xml><?xml version="1.0" encoding="utf-8"?>
<p:tagLst xmlns:a="http://schemas.openxmlformats.org/drawingml/2006/main" xmlns:r="http://schemas.openxmlformats.org/officeDocument/2006/relationships" xmlns:p="http://schemas.openxmlformats.org/presentationml/2006/main">
  <p:tag name="TIMING" val="|1.3|17.7|4.7|4.6|15.4|35.6|25.9|35.2|101.4|14.6"/>
</p:tagLst>
</file>

<file path=ppt/tags/tag12.xml><?xml version="1.0" encoding="utf-8"?>
<p:tagLst xmlns:a="http://schemas.openxmlformats.org/drawingml/2006/main" xmlns:r="http://schemas.openxmlformats.org/officeDocument/2006/relationships" xmlns:p="http://schemas.openxmlformats.org/presentationml/2006/main">
  <p:tag name="TIMING" val="|1.2|8.3|11.8|1.8|7.5|1.3|7.3|2.9|10.9"/>
</p:tagLst>
</file>

<file path=ppt/tags/tag13.xml><?xml version="1.0" encoding="utf-8"?>
<p:tagLst xmlns:a="http://schemas.openxmlformats.org/drawingml/2006/main" xmlns:r="http://schemas.openxmlformats.org/officeDocument/2006/relationships" xmlns:p="http://schemas.openxmlformats.org/presentationml/2006/main">
  <p:tag name="TIMING" val="|1.1|6.6|5.8|47.4|4|21.7|19|5.9|7.9|72.2|4.6|77.6|34.5"/>
</p:tagLst>
</file>

<file path=ppt/tags/tag14.xml><?xml version="1.0" encoding="utf-8"?>
<p:tagLst xmlns:a="http://schemas.openxmlformats.org/drawingml/2006/main" xmlns:r="http://schemas.openxmlformats.org/officeDocument/2006/relationships" xmlns:p="http://schemas.openxmlformats.org/presentationml/2006/main">
  <p:tag name="TIMING" val="|1.1|6.6|5.8|47.4|4|21.7|19|5.9|7.9|72.2|4.6|77.6|34.5"/>
</p:tagLst>
</file>

<file path=ppt/tags/tag15.xml><?xml version="1.0" encoding="utf-8"?>
<p:tagLst xmlns:a="http://schemas.openxmlformats.org/drawingml/2006/main" xmlns:r="http://schemas.openxmlformats.org/officeDocument/2006/relationships" xmlns:p="http://schemas.openxmlformats.org/presentationml/2006/main">
  <p:tag name="TIMING" val="|22.9|2.2|6.5|1.8|4.7|31.7|60.9|13.6|38.8|46.8|2.2|50|48.3"/>
</p:tagLst>
</file>

<file path=ppt/tags/tag16.xml><?xml version="1.0" encoding="utf-8"?>
<p:tagLst xmlns:a="http://schemas.openxmlformats.org/drawingml/2006/main" xmlns:r="http://schemas.openxmlformats.org/officeDocument/2006/relationships" xmlns:p="http://schemas.openxmlformats.org/presentationml/2006/main">
  <p:tag name="TIMING" val="|5.8|2.2|1.5|4.7|6|13.7|11.1|10.7|32|7.7|63.1|10.7|13.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7D116E41236943AC2A42667D4F1D3D" ma:contentTypeVersion="15" ma:contentTypeDescription="Create a new document." ma:contentTypeScope="" ma:versionID="d3ab04405bdf1e57f2be35b73ec4c38d">
  <xsd:schema xmlns:xsd="http://www.w3.org/2001/XMLSchema" xmlns:xs="http://www.w3.org/2001/XMLSchema" xmlns:p="http://schemas.microsoft.com/office/2006/metadata/properties" xmlns:ns2="69304ae6-1036-4957-a296-fd168b89311a" xmlns:ns3="484c85e2-96d6-4d83-b934-2986f1aaa2fa" targetNamespace="http://schemas.microsoft.com/office/2006/metadata/properties" ma:root="true" ma:fieldsID="afcae946f8bae581987f97a3c8d7680d" ns2:_="" ns3:_="">
    <xsd:import namespace="69304ae6-1036-4957-a296-fd168b89311a"/>
    <xsd:import namespace="484c85e2-96d6-4d83-b934-2986f1aaa2f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304ae6-1036-4957-a296-fd168b89311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672e35ad-11a8-4a54-93b4-3b4e28e6ea3d}" ma:internalName="TaxCatchAll" ma:showField="CatchAllData" ma:web="69304ae6-1036-4957-a296-fd168b89311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84c85e2-96d6-4d83-b934-2986f1aaa2f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a236f0f8-add3-44d4-9a4a-50f7363b815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84c85e2-96d6-4d83-b934-2986f1aaa2fa">
      <Terms xmlns="http://schemas.microsoft.com/office/infopath/2007/PartnerControls"/>
    </lcf76f155ced4ddcb4097134ff3c332f>
    <TaxCatchAll xmlns="69304ae6-1036-4957-a296-fd168b89311a" xsi:nil="true"/>
  </documentManagement>
</p:properties>
</file>

<file path=customXml/itemProps1.xml><?xml version="1.0" encoding="utf-8"?>
<ds:datastoreItem xmlns:ds="http://schemas.openxmlformats.org/officeDocument/2006/customXml" ds:itemID="{8BC1BEC3-52BF-41D9-9E8F-A18B8576E32E}"/>
</file>

<file path=customXml/itemProps2.xml><?xml version="1.0" encoding="utf-8"?>
<ds:datastoreItem xmlns:ds="http://schemas.openxmlformats.org/officeDocument/2006/customXml" ds:itemID="{D98C6E55-BABB-4559-892D-2F13F1D7A6E2}"/>
</file>

<file path=customXml/itemProps3.xml><?xml version="1.0" encoding="utf-8"?>
<ds:datastoreItem xmlns:ds="http://schemas.openxmlformats.org/officeDocument/2006/customXml" ds:itemID="{69CD1E90-FDC1-40AA-BA12-F75CE56A1C76}"/>
</file>

<file path=docProps/app.xml><?xml version="1.0" encoding="utf-8"?>
<Properties xmlns="http://schemas.openxmlformats.org/officeDocument/2006/extended-properties" xmlns:vt="http://schemas.openxmlformats.org/officeDocument/2006/docPropsVTypes">
  <TotalTime>8053</TotalTime>
  <Words>2655</Words>
  <Application>Microsoft Office PowerPoint</Application>
  <PresentationFormat>Widescreen</PresentationFormat>
  <Paragraphs>231</Paragraphs>
  <Slides>20</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20</vt:i4>
      </vt:variant>
    </vt:vector>
  </HeadingPairs>
  <TitlesOfParts>
    <vt:vector size="33" baseType="lpstr">
      <vt:lpstr>Arial</vt:lpstr>
      <vt:lpstr>Arial Black</vt:lpstr>
      <vt:lpstr>Britannic Bold</vt:lpstr>
      <vt:lpstr>Calibri</vt:lpstr>
      <vt:lpstr>Calibri Light</vt:lpstr>
      <vt:lpstr>Cooper Black</vt:lpstr>
      <vt:lpstr>Courier New</vt:lpstr>
      <vt:lpstr>Franklin Gothic Medium</vt:lpstr>
      <vt:lpstr>Haettenschweiler</vt:lpstr>
      <vt:lpstr>Lucida Sans Unicode</vt:lpstr>
      <vt:lpstr>Matura MT Script Capitals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Home</cp:lastModifiedBy>
  <cp:revision>253</cp:revision>
  <dcterms:created xsi:type="dcterms:W3CDTF">2023-11-29T05:21:27Z</dcterms:created>
  <dcterms:modified xsi:type="dcterms:W3CDTF">2024-08-04T06:18:36Z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0x010100FA7D116E41236943AC2A42667D4F1D3D</vt:lpwstr>
  </property>
</Properties>
</file>