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ppt/tags/tag4.xml" ContentType="application/vnd.openxmlformats-officedocument.presentationml.tag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73" r:id="rId3"/>
    <p:sldId id="287" r:id="rId4"/>
    <p:sldId id="266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430C69"/>
    <a:srgbClr val="450E6C"/>
    <a:srgbClr val="FF0066"/>
    <a:srgbClr val="FFEEB7"/>
    <a:srgbClr val="FBFEFF"/>
    <a:srgbClr val="E5F8FF"/>
    <a:srgbClr val="FFFFCC"/>
    <a:srgbClr val="FFFF99"/>
    <a:srgbClr val="C5FD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06" autoAdjust="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F55097-E46E-4507-B83A-6470528DA7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BD2B96-7801-43CC-9649-62A34219EF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5E6A2-B07C-4F30-958D-A02457932644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1462D9-5EC7-4A27-B060-5AC42EF689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1A71D-A737-4182-9D43-E46CF9BB48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9262-0C13-435D-9E19-1B776825FB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93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379278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18A1E-201E-4AF3-85DA-002468E5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F215-0F9D-4BE9-95ED-32F836B33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3BE28-4BCE-405C-8922-F813C1A070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BC1A7-8D93-4E7A-8153-4D5C153E9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BA7B8-A831-4310-8F22-94A83FBDC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708137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EF2E4-7862-4D13-A410-B0F7D7551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EDF30-9087-4C9B-9908-1C234759B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9EA36-270B-4A51-B731-2532E80243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9D03-DA61-4E65-9944-D6513B3A3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8418B-FAFB-4EE2-989D-8F8D4C39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5780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0BC1C-D5FC-4963-8A5A-DFDA3212D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AC241-489F-479A-9D07-0F4F9A34CB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04793-8717-42C5-9A1A-F3BC8C8D9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CE57B-B7E1-4086-8F81-04D837E8A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7B28D-EC58-40FD-9024-B5EDE4995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DC879C-F848-4EB8-8FD6-CEFCED5D8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738197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F20CB-8FE3-4A4D-9599-B8AFD15F8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07CBC-DD06-4DEA-94D1-EB3A18ED7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02120-3647-4F1D-8997-077CC6AF9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383FD1-C989-4C51-B5BD-8FC22AA4E1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FBCB6D-63C6-4FB3-B843-30D5F3D6E7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629D29-71BE-4557-A7F0-26FC453E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A58AA1-DE85-42E0-939F-9343C3B7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259478-8A46-439A-B637-CEC8B4A5F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5021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65451-9235-4567-AEC2-2430FFC40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8FAF99-47D4-4898-B013-A54F94315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27940D-D987-4EEF-B972-7CBA07960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082643-EF22-4C96-8D2D-BADD3BDB9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35552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6C6100-4389-43C1-9995-D1A42790B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F8CD3B-CE6B-4902-81BC-EC4FB40A5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96A4F-BC2A-46EE-AB8C-93E8646A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88268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FDE8D-0903-49F2-806D-F9D35A7DB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9CC8B-FE15-46B7-802C-569A1D92D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B7D29-449B-45C5-83FD-204170D95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99DCA-76E7-4A3B-B77F-0A247C86CA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FD0F0-81AD-4CAA-B7D5-8452B16D6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51B9B-4B05-47E3-A7AA-6FC00148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68885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D91DA-9F57-4307-AC4C-FA39E7386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571138-6C6E-48F0-9633-39DFE2AEE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2E98-63BB-4877-B02A-644CB281C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6FE1E-0184-4742-9A77-25C56696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19FC4-6A56-4BBB-A8E9-99941E29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CA61E-C3C5-42CF-AC0B-AB422629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041899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506D6-2F7D-4743-939B-646A7C3D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B785C-9F03-4A26-A3F6-12EC64DEE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EE39C-3CC6-4A4F-9376-6ADFDF3A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A7A45-E4B0-4381-BEE6-6FDBE6C5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E060B-72A2-4F8F-A81E-7E2F2905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183773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80C2AD-15A7-4C7F-8B11-E35D3ED22F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E189E7-FF02-405B-B131-90D8AD3FB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037E5-CAC2-4767-AFDA-9F8D965B9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4A440-EC61-4687-A0BF-1F2747CC43B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22F9F-4B4B-4AC1-9A7E-FB492C389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79C64-C070-47B5-8F68-FA6531B6A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317BCA-46E4-45CF-AF64-391514775E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18755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2428C0-9619-4557-813A-8210D1FA7F3F}"/>
              </a:ext>
            </a:extLst>
          </p:cNvPr>
          <p:cNvSpPr/>
          <p:nvPr userDrawn="1"/>
        </p:nvSpPr>
        <p:spPr>
          <a:xfrm>
            <a:off x="-1" y="0"/>
            <a:ext cx="12192001" cy="6858001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C094F1-BB2B-4026-A8D1-2EAD8FC480A1}"/>
              </a:ext>
            </a:extLst>
          </p:cNvPr>
          <p:cNvSpPr/>
          <p:nvPr userDrawn="1"/>
        </p:nvSpPr>
        <p:spPr>
          <a:xfrm>
            <a:off x="271669" y="261730"/>
            <a:ext cx="11648661" cy="6334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C9BF89-88DD-4F7D-945C-6B2E0BF73044}"/>
              </a:ext>
            </a:extLst>
          </p:cNvPr>
          <p:cNvSpPr txBox="1"/>
          <p:nvPr userDrawn="1"/>
        </p:nvSpPr>
        <p:spPr>
          <a:xfrm>
            <a:off x="9733721" y="6573247"/>
            <a:ext cx="2458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Rtn. P.S. Ravindiran, LICA </a:t>
            </a:r>
          </a:p>
        </p:txBody>
      </p:sp>
    </p:spTree>
    <p:extLst>
      <p:ext uri="{BB962C8B-B14F-4D97-AF65-F5344CB8AC3E}">
        <p14:creationId xmlns:p14="http://schemas.microsoft.com/office/powerpoint/2010/main" val="83436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png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5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13.png"/><Relationship Id="rId1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7.png"/><Relationship Id="rId1" Type="http://schemas.openxmlformats.org/officeDocument/2006/relationships/tags" Target="../tags/tag3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5" Type="http://schemas.openxmlformats.org/officeDocument/2006/relationships/image" Target="../media/image36.jpe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png"/><Relationship Id="rId1" Type="http://schemas.openxmlformats.org/officeDocument/2006/relationships/tags" Target="../tags/tag4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E2691361-0631-43A5-828D-8B6CB2B3521F}"/>
              </a:ext>
            </a:extLst>
          </p:cNvPr>
          <p:cNvGrpSpPr/>
          <p:nvPr/>
        </p:nvGrpSpPr>
        <p:grpSpPr>
          <a:xfrm rot="20659543">
            <a:off x="332479" y="2288544"/>
            <a:ext cx="3252075" cy="2908898"/>
            <a:chOff x="1546947" y="2012080"/>
            <a:chExt cx="3252075" cy="290889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7CBA93F-938A-4FB6-B85B-723B5ACB1772}"/>
                </a:ext>
              </a:extLst>
            </p:cNvPr>
            <p:cNvSpPr/>
            <p:nvPr/>
          </p:nvSpPr>
          <p:spPr>
            <a:xfrm>
              <a:off x="1704966" y="2187519"/>
              <a:ext cx="2933543" cy="255801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0CCEB93-8D8D-4945-9949-A1F6F24BACFB}"/>
                </a:ext>
              </a:extLst>
            </p:cNvPr>
            <p:cNvGrpSpPr/>
            <p:nvPr/>
          </p:nvGrpSpPr>
          <p:grpSpPr>
            <a:xfrm>
              <a:off x="1546947" y="2012080"/>
              <a:ext cx="3252075" cy="2908898"/>
              <a:chOff x="225253" y="1647561"/>
              <a:chExt cx="4473423" cy="3810279"/>
            </a:xfrm>
          </p:grpSpPr>
          <p:pic>
            <p:nvPicPr>
              <p:cNvPr id="1032" name="Picture 8">
                <a:extLst>
                  <a:ext uri="{FF2B5EF4-FFF2-40B4-BE49-F238E27FC236}">
                    <a16:creationId xmlns:a16="http://schemas.microsoft.com/office/drawing/2014/main" id="{EE4B9895-89EF-4F29-8EDA-A8F4627CA7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253" y="1647561"/>
                <a:ext cx="4473423" cy="38102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4CB93C5-A9DD-4128-93D1-6D3CB42945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4008" r="9837"/>
              <a:stretch/>
            </p:blipFill>
            <p:spPr>
              <a:xfrm>
                <a:off x="1100705" y="2382136"/>
                <a:ext cx="2719092" cy="2391569"/>
              </a:xfrm>
              <a:prstGeom prst="ellipse">
                <a:avLst/>
              </a:prstGeom>
            </p:spPr>
          </p:pic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6BDE5-81E2-4C07-B2B4-C4DEA5269E36}"/>
              </a:ext>
            </a:extLst>
          </p:cNvPr>
          <p:cNvGrpSpPr/>
          <p:nvPr/>
        </p:nvGrpSpPr>
        <p:grpSpPr>
          <a:xfrm>
            <a:off x="5385387" y="148569"/>
            <a:ext cx="5260167" cy="2313154"/>
            <a:chOff x="3278949" y="257943"/>
            <a:chExt cx="6685322" cy="23131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4CA86BD-9D5C-4991-BA85-120FE7687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16" r="9564"/>
            <a:stretch/>
          </p:blipFill>
          <p:spPr>
            <a:xfrm>
              <a:off x="3278949" y="316006"/>
              <a:ext cx="2746385" cy="1837980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58AC76D-08D3-4ACB-BF55-B4B788A42F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0578" y="257943"/>
              <a:ext cx="4673693" cy="832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202186AC-1C9F-40B5-B7F3-C49398738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58621">
              <a:off x="6647599" y="867864"/>
              <a:ext cx="2868099" cy="832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92F787CC-A8B3-4D42-A0AB-EB89AFD647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7364">
              <a:off x="5989265" y="1772032"/>
              <a:ext cx="3810280" cy="799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E5ED0A-B079-4A80-AC0D-BBE6E923C7B9}"/>
              </a:ext>
            </a:extLst>
          </p:cNvPr>
          <p:cNvGrpSpPr/>
          <p:nvPr/>
        </p:nvGrpSpPr>
        <p:grpSpPr>
          <a:xfrm>
            <a:off x="3261557" y="2112678"/>
            <a:ext cx="3851353" cy="2383045"/>
            <a:chOff x="3626903" y="2192121"/>
            <a:chExt cx="5488588" cy="323611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9983D19-5184-4163-A1D4-B5E1F763C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6903" y="2192121"/>
              <a:ext cx="2247896" cy="3236116"/>
            </a:xfrm>
            <a:prstGeom prst="rect">
              <a:avLst/>
            </a:prstGeom>
          </p:spPr>
        </p:pic>
        <p:pic>
          <p:nvPicPr>
            <p:cNvPr id="1036" name="Picture 12">
              <a:extLst>
                <a:ext uri="{FF2B5EF4-FFF2-40B4-BE49-F238E27FC236}">
                  <a16:creationId xmlns:a16="http://schemas.microsoft.com/office/drawing/2014/main" id="{9B5CD75E-6DA5-47E5-9007-C4D787FB5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1380" y="2303247"/>
              <a:ext cx="3654111" cy="31249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0F8A8A-2315-459E-BD78-6B1B1ACB172F}"/>
              </a:ext>
            </a:extLst>
          </p:cNvPr>
          <p:cNvGrpSpPr/>
          <p:nvPr/>
        </p:nvGrpSpPr>
        <p:grpSpPr>
          <a:xfrm>
            <a:off x="8015471" y="4201920"/>
            <a:ext cx="3810279" cy="1989749"/>
            <a:chOff x="5318867" y="2169070"/>
            <a:chExt cx="4393848" cy="294902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21C0E0C-1B10-447F-9BA7-47F497FCE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8867" y="2169070"/>
              <a:ext cx="4393848" cy="294902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FAD19D-4B1F-4A49-8C84-0F81B1FAB792}"/>
                </a:ext>
              </a:extLst>
            </p:cNvPr>
            <p:cNvSpPr txBox="1"/>
            <p:nvPr/>
          </p:nvSpPr>
          <p:spPr>
            <a:xfrm>
              <a:off x="6608114" y="2983494"/>
              <a:ext cx="1815352" cy="10283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>
                  <a:solidFill>
                    <a:schemeClr val="bg2"/>
                  </a:solidFill>
                  <a:latin typeface="Arial Black" panose="020B0A04020102020204" pitchFamily="34" charset="0"/>
                </a:rPr>
                <a:t>Rs.40 Guaranteed Addition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14C329-156A-425E-BCAD-9075D3580EC8}"/>
              </a:ext>
            </a:extLst>
          </p:cNvPr>
          <p:cNvGrpSpPr/>
          <p:nvPr/>
        </p:nvGrpSpPr>
        <p:grpSpPr>
          <a:xfrm>
            <a:off x="1201923" y="4247091"/>
            <a:ext cx="5829300" cy="2501757"/>
            <a:chOff x="214409" y="4252926"/>
            <a:chExt cx="5829300" cy="250175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DCED276-3CC5-47E4-AC52-8FA0EACD5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09" y="4252926"/>
              <a:ext cx="5829300" cy="2324100"/>
            </a:xfrm>
            <a:prstGeom prst="rect">
              <a:avLst/>
            </a:prstGeom>
          </p:spPr>
        </p:pic>
        <p:pic>
          <p:nvPicPr>
            <p:cNvPr id="1044" name="Picture 20">
              <a:extLst>
                <a:ext uri="{FF2B5EF4-FFF2-40B4-BE49-F238E27FC236}">
                  <a16:creationId xmlns:a16="http://schemas.microsoft.com/office/drawing/2014/main" id="{306B2D35-6F4E-4FF9-8E86-FFE217D73C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113" y="5784385"/>
              <a:ext cx="5613237" cy="97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3E0602-F97F-46E6-91C3-A17311B08913}"/>
              </a:ext>
            </a:extLst>
          </p:cNvPr>
          <p:cNvGrpSpPr/>
          <p:nvPr/>
        </p:nvGrpSpPr>
        <p:grpSpPr>
          <a:xfrm>
            <a:off x="7230831" y="2104560"/>
            <a:ext cx="4375487" cy="2179147"/>
            <a:chOff x="7605465" y="2175490"/>
            <a:chExt cx="4375487" cy="217914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C524369-350C-4F07-9208-79F4F5BC9D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68" t="2507" r="24870"/>
            <a:stretch/>
          </p:blipFill>
          <p:spPr>
            <a:xfrm>
              <a:off x="7605465" y="2175490"/>
              <a:ext cx="2000343" cy="2179147"/>
            </a:xfrm>
            <a:prstGeom prst="rect">
              <a:avLst/>
            </a:prstGeom>
          </p:spPr>
        </p:pic>
        <p:pic>
          <p:nvPicPr>
            <p:cNvPr id="1046" name="Picture 22">
              <a:extLst>
                <a:ext uri="{FF2B5EF4-FFF2-40B4-BE49-F238E27FC236}">
                  <a16:creationId xmlns:a16="http://schemas.microsoft.com/office/drawing/2014/main" id="{E55862E6-4338-48D6-A9BD-E6B41D474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24356">
              <a:off x="8456531" y="3011022"/>
              <a:ext cx="3524421" cy="888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11FD336-9DCE-4B3C-A2CF-170524C5B159}"/>
              </a:ext>
            </a:extLst>
          </p:cNvPr>
          <p:cNvGrpSpPr/>
          <p:nvPr/>
        </p:nvGrpSpPr>
        <p:grpSpPr>
          <a:xfrm rot="20145050">
            <a:off x="884570" y="852684"/>
            <a:ext cx="3125540" cy="1303227"/>
            <a:chOff x="35221" y="187679"/>
            <a:chExt cx="4474947" cy="215283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C61F84B-F9EB-4B8C-BA32-D5B3B91BD0C0}"/>
                </a:ext>
              </a:extLst>
            </p:cNvPr>
            <p:cNvGrpSpPr/>
            <p:nvPr/>
          </p:nvGrpSpPr>
          <p:grpSpPr>
            <a:xfrm>
              <a:off x="1357393" y="187679"/>
              <a:ext cx="3152775" cy="2152836"/>
              <a:chOff x="324130" y="250826"/>
              <a:chExt cx="3152775" cy="215283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FA4731F-B849-4552-AFDD-EA1AFB299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130" y="689162"/>
                <a:ext cx="3152775" cy="1714500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6BAA78-2D08-4430-BE3E-0AED8100B618}"/>
                  </a:ext>
                </a:extLst>
              </p:cNvPr>
              <p:cNvSpPr txBox="1"/>
              <p:nvPr/>
            </p:nvSpPr>
            <p:spPr>
              <a:xfrm>
                <a:off x="1521002" y="250826"/>
                <a:ext cx="1930812" cy="66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Table 871</a:t>
                </a:r>
              </a:p>
            </p:txBody>
          </p:sp>
        </p:grpSp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BB2E8C55-6ADE-407C-9B8B-12BE25DCA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22516">
              <a:off x="35221" y="514107"/>
              <a:ext cx="2345684" cy="841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691CFC5-51E2-4035-8966-2BA3441C7F4D}"/>
              </a:ext>
            </a:extLst>
          </p:cNvPr>
          <p:cNvSpPr txBox="1"/>
          <p:nvPr/>
        </p:nvSpPr>
        <p:spPr>
          <a:xfrm>
            <a:off x="6989167" y="6224565"/>
            <a:ext cx="5019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4 slides can be used for demo purpose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1074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11FD336-9DCE-4B3C-A2CF-170524C5B159}"/>
              </a:ext>
            </a:extLst>
          </p:cNvPr>
          <p:cNvGrpSpPr/>
          <p:nvPr/>
        </p:nvGrpSpPr>
        <p:grpSpPr>
          <a:xfrm>
            <a:off x="35221" y="425960"/>
            <a:ext cx="4474947" cy="1914555"/>
            <a:chOff x="35221" y="425960"/>
            <a:chExt cx="4474947" cy="191455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C61F84B-F9EB-4B8C-BA32-D5B3B91BD0C0}"/>
                </a:ext>
              </a:extLst>
            </p:cNvPr>
            <p:cNvGrpSpPr/>
            <p:nvPr/>
          </p:nvGrpSpPr>
          <p:grpSpPr>
            <a:xfrm>
              <a:off x="1357393" y="425960"/>
              <a:ext cx="3152775" cy="1914555"/>
              <a:chOff x="324130" y="489107"/>
              <a:chExt cx="3152775" cy="1914555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FA4731F-B849-4552-AFDD-EA1AFB299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130" y="689162"/>
                <a:ext cx="3152775" cy="1714500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6BAA78-2D08-4430-BE3E-0AED8100B618}"/>
                  </a:ext>
                </a:extLst>
              </p:cNvPr>
              <p:cNvSpPr txBox="1"/>
              <p:nvPr/>
            </p:nvSpPr>
            <p:spPr>
              <a:xfrm>
                <a:off x="2018740" y="489107"/>
                <a:ext cx="13774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Table 871</a:t>
                </a:r>
              </a:p>
            </p:txBody>
          </p:sp>
        </p:grpSp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BB2E8C55-6ADE-407C-9B8B-12BE25DCA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22516">
              <a:off x="35221" y="514107"/>
              <a:ext cx="2345684" cy="841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659 Unique Selling Proposition Images, Stock Photos, 3D ...">
            <a:extLst>
              <a:ext uri="{FF2B5EF4-FFF2-40B4-BE49-F238E27FC236}">
                <a16:creationId xmlns:a16="http://schemas.microsoft.com/office/drawing/2014/main" id="{90E34BC7-E32F-415A-AB62-1EA6C8108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915" y="277046"/>
            <a:ext cx="3485589" cy="206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4B4012B-4533-4105-AD60-083D23B393A5}"/>
              </a:ext>
            </a:extLst>
          </p:cNvPr>
          <p:cNvSpPr txBox="1"/>
          <p:nvPr/>
        </p:nvSpPr>
        <p:spPr>
          <a:xfrm>
            <a:off x="357250" y="2353339"/>
            <a:ext cx="11477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  <a:latin typeface="Matura MT Script Capitals" panose="03020802060602070202" pitchFamily="66" charset="0"/>
              </a:rPr>
              <a:t>The only portfolio in the country have a short period of payment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33065F-ECD8-4C4A-A9C9-C5E2C688C360}"/>
              </a:ext>
            </a:extLst>
          </p:cNvPr>
          <p:cNvSpPr txBox="1"/>
          <p:nvPr/>
        </p:nvSpPr>
        <p:spPr>
          <a:xfrm>
            <a:off x="3880143" y="2872821"/>
            <a:ext cx="508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Guaranteed Income for LIFE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0310D0-BEEE-47D6-A71B-F2500508E218}"/>
              </a:ext>
            </a:extLst>
          </p:cNvPr>
          <p:cNvSpPr txBox="1"/>
          <p:nvPr/>
        </p:nvSpPr>
        <p:spPr>
          <a:xfrm>
            <a:off x="1699322" y="3457617"/>
            <a:ext cx="9449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  <a:latin typeface="Franklin Gothic Medium" panose="020B0603020102020204" pitchFamily="34" charset="0"/>
              </a:rPr>
              <a:t>Risk Cover till LIFE with Guaranteed Addition till P.P.T.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01DD22-E71E-44D7-808B-1697118EB5C6}"/>
              </a:ext>
            </a:extLst>
          </p:cNvPr>
          <p:cNvSpPr txBox="1"/>
          <p:nvPr/>
        </p:nvSpPr>
        <p:spPr>
          <a:xfrm>
            <a:off x="3279498" y="4042392"/>
            <a:ext cx="628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Cash liquidity by way of withdrawal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9ED7F5-F60B-4ADA-BE0D-8CDFDC09802F}"/>
              </a:ext>
            </a:extLst>
          </p:cNvPr>
          <p:cNvSpPr txBox="1"/>
          <p:nvPr/>
        </p:nvSpPr>
        <p:spPr>
          <a:xfrm>
            <a:off x="3240930" y="4627167"/>
            <a:ext cx="6366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  <a:latin typeface="Franklin Gothic Medium" panose="020B0603020102020204" pitchFamily="34" charset="0"/>
              </a:rPr>
              <a:t>Cash liquidity by way of Policy Loan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05CDDB-F8F7-42F2-B2DE-751997DB3623}"/>
              </a:ext>
            </a:extLst>
          </p:cNvPr>
          <p:cNvSpPr/>
          <p:nvPr/>
        </p:nvSpPr>
        <p:spPr>
          <a:xfrm rot="17921576">
            <a:off x="58630" y="3580727"/>
            <a:ext cx="16235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With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0F58DA-3720-47CA-97E8-5B9DEDC3DB87}"/>
              </a:ext>
            </a:extLst>
          </p:cNvPr>
          <p:cNvSpPr/>
          <p:nvPr/>
        </p:nvSpPr>
        <p:spPr>
          <a:xfrm>
            <a:off x="1571254" y="2872822"/>
            <a:ext cx="9781728" cy="25215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0847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  <p:bldP spid="33" grpId="0"/>
      <p:bldP spid="34" grpId="0"/>
      <p:bldP spid="35" grpId="0"/>
      <p:bldP spid="23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0C9D64B-ACD4-4739-B614-5C364608C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973" y="174810"/>
            <a:ext cx="5916146" cy="122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CD6595F-0A76-4206-8CBF-67F81FF50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48" y="2579011"/>
            <a:ext cx="6244397" cy="91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832F1E2F-A2BB-4741-802E-7F6B513F2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540" y="3402106"/>
            <a:ext cx="8633012" cy="7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97583A44-FF44-4FE2-97C8-E8EEF11C8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444" y="4084626"/>
            <a:ext cx="6481204" cy="88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186A41D6-CD4C-4AE2-8F83-1DC2B2264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929" y="4893404"/>
            <a:ext cx="8068235" cy="86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770B6C5A-9B7B-4761-8939-35A50BA53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94" y="5726885"/>
            <a:ext cx="10920504" cy="7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2ED452DB-DEF6-4D75-87EF-3FB378B8A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802" y="967761"/>
            <a:ext cx="9484489" cy="102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F7A89DFB-99A4-4583-9847-038042D6C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816" y="1728079"/>
            <a:ext cx="8344460" cy="127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F466B03-2B6C-4C88-AE7A-D7F0FC22E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2949">
            <a:off x="460882" y="3215886"/>
            <a:ext cx="2112309" cy="75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2626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AB663783-349A-4919-AB5C-15B38A20A915}"/>
              </a:ext>
            </a:extLst>
          </p:cNvPr>
          <p:cNvGrpSpPr/>
          <p:nvPr/>
        </p:nvGrpSpPr>
        <p:grpSpPr>
          <a:xfrm>
            <a:off x="4429270" y="1419898"/>
            <a:ext cx="3183706" cy="1200330"/>
            <a:chOff x="3638877" y="289790"/>
            <a:chExt cx="3183706" cy="1200330"/>
          </a:xfrm>
        </p:grpSpPr>
        <p:sp>
          <p:nvSpPr>
            <p:cNvPr id="33" name="Star: 10 Points 32">
              <a:extLst>
                <a:ext uri="{FF2B5EF4-FFF2-40B4-BE49-F238E27FC236}">
                  <a16:creationId xmlns:a16="http://schemas.microsoft.com/office/drawing/2014/main" id="{13980FE0-9F9E-4D5E-A3F9-D3ABE2EFB4D2}"/>
                </a:ext>
              </a:extLst>
            </p:cNvPr>
            <p:cNvSpPr/>
            <p:nvPr/>
          </p:nvSpPr>
          <p:spPr>
            <a:xfrm>
              <a:off x="3638877" y="289790"/>
              <a:ext cx="3183706" cy="1200330"/>
            </a:xfrm>
            <a:prstGeom prst="star10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BD093EB-0203-4DFA-A2F5-1055873DD54E}"/>
                </a:ext>
              </a:extLst>
            </p:cNvPr>
            <p:cNvSpPr txBox="1"/>
            <p:nvPr/>
          </p:nvSpPr>
          <p:spPr>
            <a:xfrm>
              <a:off x="3944874" y="437654"/>
              <a:ext cx="262182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Child Life with Ease</a:t>
              </a:r>
            </a:p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Guaranteed Income of</a:t>
              </a:r>
            </a:p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Rs.2.5 Lakhs p.a.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455CDC-4A9A-46D8-B8CD-394883DF696F}"/>
              </a:ext>
            </a:extLst>
          </p:cNvPr>
          <p:cNvGrpSpPr/>
          <p:nvPr/>
        </p:nvGrpSpPr>
        <p:grpSpPr>
          <a:xfrm>
            <a:off x="1667435" y="4914482"/>
            <a:ext cx="2516749" cy="1626834"/>
            <a:chOff x="7091121" y="3429000"/>
            <a:chExt cx="2765219" cy="1689654"/>
          </a:xfrm>
        </p:grpSpPr>
        <p:sp>
          <p:nvSpPr>
            <p:cNvPr id="22" name="Star: 32 Points 21">
              <a:extLst>
                <a:ext uri="{FF2B5EF4-FFF2-40B4-BE49-F238E27FC236}">
                  <a16:creationId xmlns:a16="http://schemas.microsoft.com/office/drawing/2014/main" id="{E482B65A-A4CF-48D0-B584-5B7DB438EBCB}"/>
                </a:ext>
              </a:extLst>
            </p:cNvPr>
            <p:cNvSpPr/>
            <p:nvPr/>
          </p:nvSpPr>
          <p:spPr>
            <a:xfrm>
              <a:off x="7091121" y="3429000"/>
              <a:ext cx="2765219" cy="1689654"/>
            </a:xfrm>
            <a:prstGeom prst="star32">
              <a:avLst/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7EA8FB-3347-477E-AC80-F77FED9738E7}"/>
                </a:ext>
              </a:extLst>
            </p:cNvPr>
            <p:cNvSpPr txBox="1"/>
            <p:nvPr/>
          </p:nvSpPr>
          <p:spPr>
            <a:xfrm>
              <a:off x="7464951" y="3812162"/>
              <a:ext cx="20775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Gives </a:t>
              </a:r>
              <a:r>
                <a:rPr lang="en-IN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Life Long </a:t>
              </a:r>
              <a:r>
                <a:rPr lang="en-I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protection of Rs.38 Lakhs</a:t>
              </a:r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6F72A914-EB36-4C29-AC98-6BCF1815A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478" y="4232300"/>
            <a:ext cx="2379695" cy="1256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65016F-51E9-4215-8CC3-35404156C2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7"/>
          <a:stretch/>
        </p:blipFill>
        <p:spPr>
          <a:xfrm>
            <a:off x="3027887" y="1441480"/>
            <a:ext cx="2621822" cy="265784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13B86EF-4D8C-43DF-A88F-7C036C716EE9}"/>
              </a:ext>
            </a:extLst>
          </p:cNvPr>
          <p:cNvGrpSpPr/>
          <p:nvPr/>
        </p:nvGrpSpPr>
        <p:grpSpPr>
          <a:xfrm>
            <a:off x="311435" y="1822096"/>
            <a:ext cx="3012141" cy="1231106"/>
            <a:chOff x="432545" y="402379"/>
            <a:chExt cx="3012141" cy="1231106"/>
          </a:xfrm>
        </p:grpSpPr>
        <p:sp>
          <p:nvSpPr>
            <p:cNvPr id="8" name="Speech Bubble: Rectangle 7">
              <a:extLst>
                <a:ext uri="{FF2B5EF4-FFF2-40B4-BE49-F238E27FC236}">
                  <a16:creationId xmlns:a16="http://schemas.microsoft.com/office/drawing/2014/main" id="{089AA895-0E0C-4685-865C-41BC805AEAC3}"/>
                </a:ext>
              </a:extLst>
            </p:cNvPr>
            <p:cNvSpPr/>
            <p:nvPr/>
          </p:nvSpPr>
          <p:spPr>
            <a:xfrm>
              <a:off x="432545" y="402379"/>
              <a:ext cx="3012141" cy="1200329"/>
            </a:xfrm>
            <a:prstGeom prst="wedgeRectCallout">
              <a:avLst>
                <a:gd name="adj1" fmla="val 59524"/>
                <a:gd name="adj2" fmla="val 28301"/>
              </a:avLst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5FBC3B-7DDF-4745-9197-23933F4988BB}"/>
                </a:ext>
              </a:extLst>
            </p:cNvPr>
            <p:cNvSpPr txBox="1"/>
            <p:nvPr/>
          </p:nvSpPr>
          <p:spPr>
            <a:xfrm>
              <a:off x="432546" y="402379"/>
              <a:ext cx="301214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Jeevan Utsav a great plan</a:t>
              </a:r>
            </a:p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My daughter is paying college fees from </a:t>
              </a:r>
              <a:r>
                <a:rPr lang="en-IN" sz="2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Guaranteed Income</a:t>
              </a:r>
              <a:endParaRPr lang="en-I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96ABA92-AAF4-4FA5-A51B-F5817D0BDD32}"/>
              </a:ext>
            </a:extLst>
          </p:cNvPr>
          <p:cNvGrpSpPr/>
          <p:nvPr/>
        </p:nvGrpSpPr>
        <p:grpSpPr>
          <a:xfrm rot="19539622">
            <a:off x="245414" y="3458642"/>
            <a:ext cx="2245659" cy="1028007"/>
            <a:chOff x="887785" y="2050428"/>
            <a:chExt cx="2245659" cy="107782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D73877F-5EA8-4978-9295-D3EA6F2D4C08}"/>
                </a:ext>
              </a:extLst>
            </p:cNvPr>
            <p:cNvSpPr/>
            <p:nvPr/>
          </p:nvSpPr>
          <p:spPr>
            <a:xfrm>
              <a:off x="887785" y="2050428"/>
              <a:ext cx="2245659" cy="1077828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B48005-753C-493B-A29E-503CC7734141}"/>
                </a:ext>
              </a:extLst>
            </p:cNvPr>
            <p:cNvSpPr txBox="1"/>
            <p:nvPr/>
          </p:nvSpPr>
          <p:spPr>
            <a:xfrm>
              <a:off x="971828" y="2266176"/>
              <a:ext cx="2077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I took when she was 3 years old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5CD42F76-C312-409C-809A-E5D24445E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095" y="563476"/>
            <a:ext cx="3559551" cy="74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BE3058C-256C-4729-ABD9-DF84BA5C6DA6}"/>
              </a:ext>
            </a:extLst>
          </p:cNvPr>
          <p:cNvGrpSpPr/>
          <p:nvPr/>
        </p:nvGrpSpPr>
        <p:grpSpPr>
          <a:xfrm rot="1854855">
            <a:off x="2240103" y="3586418"/>
            <a:ext cx="2258977" cy="1170492"/>
            <a:chOff x="5233145" y="1425386"/>
            <a:chExt cx="2089895" cy="96819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58F6EB4-3840-4822-96C1-15E46B39B696}"/>
                </a:ext>
              </a:extLst>
            </p:cNvPr>
            <p:cNvSpPr/>
            <p:nvPr/>
          </p:nvSpPr>
          <p:spPr>
            <a:xfrm>
              <a:off x="5233145" y="1425386"/>
              <a:ext cx="2077572" cy="968191"/>
            </a:xfrm>
            <a:prstGeom prst="ellipse">
              <a:avLst/>
            </a:prstGeom>
            <a:blipFill>
              <a:blip r:embed="rId7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79100D-86EC-49E1-95D4-E1B1E3247DC0}"/>
                </a:ext>
              </a:extLst>
            </p:cNvPr>
            <p:cNvSpPr txBox="1"/>
            <p:nvPr/>
          </p:nvSpPr>
          <p:spPr>
            <a:xfrm>
              <a:off x="5267877" y="1616847"/>
              <a:ext cx="20551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She is receiving Rs.2,50,000 p.a.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CFFA840-FB61-4A2B-9C05-17AFA38CEDB9}"/>
              </a:ext>
            </a:extLst>
          </p:cNvPr>
          <p:cNvSpPr txBox="1"/>
          <p:nvPr/>
        </p:nvSpPr>
        <p:spPr>
          <a:xfrm rot="19753690">
            <a:off x="261377" y="4715979"/>
            <a:ext cx="2516750" cy="830997"/>
          </a:xfrm>
          <a:prstGeom prst="rect">
            <a:avLst/>
          </a:prstGeom>
          <a:solidFill>
            <a:srgbClr val="C5FDC7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latin typeface="Arial" panose="020B0604020202020204" pitchFamily="34" charset="0"/>
                <a:cs typeface="Arial" panose="020B0604020202020204" pitchFamily="34" charset="0"/>
              </a:rPr>
              <a:t>I paid Rs.2,01,986 p.a. for 13 years for a Sum Assured of Rs.25 lakhs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AC13FFC-7E83-4339-BBF7-ACC58D65D42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2" r="35231"/>
          <a:stretch/>
        </p:blipFill>
        <p:spPr>
          <a:xfrm>
            <a:off x="3734507" y="4230337"/>
            <a:ext cx="2136611" cy="21865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8ACCBEE-DF95-4966-A4FE-D537265F145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1" t="2370" r="13860" b="-1"/>
          <a:stretch/>
        </p:blipFill>
        <p:spPr>
          <a:xfrm>
            <a:off x="7300877" y="222705"/>
            <a:ext cx="2221435" cy="214651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CBCF41-06FB-4E46-A282-A571CA0C19A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5" t="17062" r="20563" b="6083"/>
          <a:stretch/>
        </p:blipFill>
        <p:spPr>
          <a:xfrm>
            <a:off x="9676208" y="164730"/>
            <a:ext cx="2221435" cy="2364834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FE52CDE1-8AE3-4E8C-AE35-4BB077AE5A7A}"/>
              </a:ext>
            </a:extLst>
          </p:cNvPr>
          <p:cNvGrpSpPr/>
          <p:nvPr/>
        </p:nvGrpSpPr>
        <p:grpSpPr>
          <a:xfrm>
            <a:off x="9183276" y="2087546"/>
            <a:ext cx="2682202" cy="1378289"/>
            <a:chOff x="9333758" y="1942998"/>
            <a:chExt cx="2682202" cy="1386942"/>
          </a:xfrm>
        </p:grpSpPr>
        <p:sp>
          <p:nvSpPr>
            <p:cNvPr id="35" name="Star: 32 Points 34">
              <a:extLst>
                <a:ext uri="{FF2B5EF4-FFF2-40B4-BE49-F238E27FC236}">
                  <a16:creationId xmlns:a16="http://schemas.microsoft.com/office/drawing/2014/main" id="{5ED90AF0-5D4C-4831-BF51-38611FFD778E}"/>
                </a:ext>
              </a:extLst>
            </p:cNvPr>
            <p:cNvSpPr/>
            <p:nvPr/>
          </p:nvSpPr>
          <p:spPr>
            <a:xfrm>
              <a:off x="9333758" y="1942998"/>
              <a:ext cx="2682202" cy="1386942"/>
            </a:xfrm>
            <a:prstGeom prst="star32">
              <a:avLst/>
            </a:prstGeom>
            <a:blipFill>
              <a:blip r:embed="rId11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9FECA00-BA73-49E4-BFD9-996F5A0E8A74}"/>
                </a:ext>
              </a:extLst>
            </p:cNvPr>
            <p:cNvSpPr txBox="1"/>
            <p:nvPr/>
          </p:nvSpPr>
          <p:spPr>
            <a:xfrm>
              <a:off x="9636073" y="2168476"/>
              <a:ext cx="20775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I could put </a:t>
              </a:r>
            </a:p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both the children in SCHOOL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19CB1EDF-A474-45F5-A513-CA9A60D8F09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3" r="20917"/>
          <a:stretch/>
        </p:blipFill>
        <p:spPr>
          <a:xfrm>
            <a:off x="6320883" y="3601619"/>
            <a:ext cx="2259653" cy="227735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9332A19-1D62-4260-A830-1FD3809D11FA}"/>
              </a:ext>
            </a:extLst>
          </p:cNvPr>
          <p:cNvSpPr txBox="1"/>
          <p:nvPr/>
        </p:nvSpPr>
        <p:spPr>
          <a:xfrm>
            <a:off x="5858856" y="5878807"/>
            <a:ext cx="3183706" cy="646331"/>
          </a:xfrm>
          <a:prstGeom prst="rect">
            <a:avLst/>
          </a:prstGeom>
          <a:solidFill>
            <a:srgbClr val="97FFB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It works as </a:t>
            </a:r>
            <a:r>
              <a:rPr lang="en-I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PENSION</a:t>
            </a:r>
          </a:p>
          <a:p>
            <a:pPr algn="ctr"/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We live peaceful retired life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861DCB5-38CC-460D-A9BA-EC45F907F961}"/>
              </a:ext>
            </a:extLst>
          </p:cNvPr>
          <p:cNvGrpSpPr/>
          <p:nvPr/>
        </p:nvGrpSpPr>
        <p:grpSpPr>
          <a:xfrm>
            <a:off x="8580536" y="4844898"/>
            <a:ext cx="3347383" cy="1569988"/>
            <a:chOff x="5644823" y="2141401"/>
            <a:chExt cx="3347383" cy="1569988"/>
          </a:xfrm>
        </p:grpSpPr>
        <p:sp>
          <p:nvSpPr>
            <p:cNvPr id="51" name="Star: 32 Points 50">
              <a:extLst>
                <a:ext uri="{FF2B5EF4-FFF2-40B4-BE49-F238E27FC236}">
                  <a16:creationId xmlns:a16="http://schemas.microsoft.com/office/drawing/2014/main" id="{7C5292B9-5701-41B3-8D06-B98D9BD8D32E}"/>
                </a:ext>
              </a:extLst>
            </p:cNvPr>
            <p:cNvSpPr/>
            <p:nvPr/>
          </p:nvSpPr>
          <p:spPr>
            <a:xfrm>
              <a:off x="5644823" y="2141401"/>
              <a:ext cx="3347383" cy="1569988"/>
            </a:xfrm>
            <a:prstGeom prst="star32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123E9C-A2D6-4684-8F7A-61ECEC9ECA10}"/>
                </a:ext>
              </a:extLst>
            </p:cNvPr>
            <p:cNvSpPr txBox="1"/>
            <p:nvPr/>
          </p:nvSpPr>
          <p:spPr>
            <a:xfrm>
              <a:off x="6007426" y="2578112"/>
              <a:ext cx="260428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Thanks Appa for your </a:t>
              </a:r>
              <a:r>
                <a:rPr lang="en-IN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VISIONARY THOUGHT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B9C1AC7-57B8-4B4C-89A5-381BEFAB3B49}"/>
              </a:ext>
            </a:extLst>
          </p:cNvPr>
          <p:cNvSpPr txBox="1"/>
          <p:nvPr/>
        </p:nvSpPr>
        <p:spPr>
          <a:xfrm>
            <a:off x="3845569" y="972128"/>
            <a:ext cx="3847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2060"/>
                </a:solidFill>
                <a:latin typeface="Haettenschweiler" panose="020B0706040902060204" pitchFamily="34" charset="0"/>
              </a:rPr>
              <a:t>Grandfather or Parents can gift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CE7A8D-AD53-426E-8343-B64BE697C7EF}"/>
              </a:ext>
            </a:extLst>
          </p:cNvPr>
          <p:cNvGrpSpPr/>
          <p:nvPr/>
        </p:nvGrpSpPr>
        <p:grpSpPr>
          <a:xfrm>
            <a:off x="16096" y="293597"/>
            <a:ext cx="3699286" cy="1402024"/>
            <a:chOff x="35221" y="104253"/>
            <a:chExt cx="4474947" cy="2236262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31950E8-586C-43CC-B5F1-E398E5FBFA9D}"/>
                </a:ext>
              </a:extLst>
            </p:cNvPr>
            <p:cNvGrpSpPr/>
            <p:nvPr/>
          </p:nvGrpSpPr>
          <p:grpSpPr>
            <a:xfrm>
              <a:off x="1357393" y="104253"/>
              <a:ext cx="3152775" cy="2236262"/>
              <a:chOff x="324130" y="167400"/>
              <a:chExt cx="3152775" cy="2236262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912769BB-C233-41D9-9A8B-6A6B2677D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130" y="689162"/>
                <a:ext cx="3152775" cy="1714500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B4FC7F1-BE3B-43E0-8E0C-EE740D8FF9A9}"/>
                  </a:ext>
                </a:extLst>
              </p:cNvPr>
              <p:cNvSpPr txBox="1"/>
              <p:nvPr/>
            </p:nvSpPr>
            <p:spPr>
              <a:xfrm>
                <a:off x="1701917" y="167400"/>
                <a:ext cx="1705788" cy="638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Table 871</a:t>
                </a:r>
              </a:p>
            </p:txBody>
          </p:sp>
        </p:grpSp>
        <p:pic>
          <p:nvPicPr>
            <p:cNvPr id="41" name="Picture 2">
              <a:extLst>
                <a:ext uri="{FF2B5EF4-FFF2-40B4-BE49-F238E27FC236}">
                  <a16:creationId xmlns:a16="http://schemas.microsoft.com/office/drawing/2014/main" id="{21988AE8-81E5-42C1-9B72-DBEFCEC759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22516">
              <a:off x="35221" y="514107"/>
              <a:ext cx="2345684" cy="841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F2B074-3B81-4EB5-A07D-35F11C69C759}"/>
              </a:ext>
            </a:extLst>
          </p:cNvPr>
          <p:cNvGrpSpPr/>
          <p:nvPr/>
        </p:nvGrpSpPr>
        <p:grpSpPr>
          <a:xfrm>
            <a:off x="6692021" y="2069453"/>
            <a:ext cx="2761405" cy="1569988"/>
            <a:chOff x="6106849" y="2141401"/>
            <a:chExt cx="2761405" cy="1569988"/>
          </a:xfrm>
        </p:grpSpPr>
        <p:sp>
          <p:nvSpPr>
            <p:cNvPr id="30" name="Star: 32 Points 29">
              <a:extLst>
                <a:ext uri="{FF2B5EF4-FFF2-40B4-BE49-F238E27FC236}">
                  <a16:creationId xmlns:a16="http://schemas.microsoft.com/office/drawing/2014/main" id="{A467A875-3EB7-4B9E-A17E-098EFB359DB2}"/>
                </a:ext>
              </a:extLst>
            </p:cNvPr>
            <p:cNvSpPr/>
            <p:nvPr/>
          </p:nvSpPr>
          <p:spPr>
            <a:xfrm>
              <a:off x="6106849" y="2141401"/>
              <a:ext cx="2761405" cy="1569988"/>
            </a:xfrm>
            <a:prstGeom prst="star32">
              <a:avLst/>
            </a:prstGeom>
            <a:blipFill>
              <a:blip r:embed="rId15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BA639A0-6817-49C8-AB1A-7BFC3E0502E3}"/>
                </a:ext>
              </a:extLst>
            </p:cNvPr>
            <p:cNvSpPr txBox="1"/>
            <p:nvPr/>
          </p:nvSpPr>
          <p:spPr>
            <a:xfrm>
              <a:off x="6448765" y="2447669"/>
              <a:ext cx="20775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With ease </a:t>
              </a:r>
            </a:p>
            <a:p>
              <a:pPr algn="ctr"/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I could finish my </a:t>
              </a:r>
              <a:r>
                <a:rPr lang="en-IN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GRADUATION</a:t>
              </a: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61FE990E-F517-4F32-A884-A3F7635C4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238" y="214412"/>
            <a:ext cx="2767778" cy="58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FE574F8-FAC3-4895-ADB4-E8CBBCB0C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961" y="3506348"/>
            <a:ext cx="2612727" cy="75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7270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7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74310E-177A-42F3-9D8D-E5E65D55DCB2}"/>
              </a:ext>
            </a:extLst>
          </p:cNvPr>
          <p:cNvSpPr txBox="1"/>
          <p:nvPr/>
        </p:nvSpPr>
        <p:spPr>
          <a:xfrm>
            <a:off x="3298886" y="240214"/>
            <a:ext cx="3933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LIC’s Jeevan Utsav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B047D-96FC-43EB-98D2-A8C5B6FE8A38}"/>
              </a:ext>
            </a:extLst>
          </p:cNvPr>
          <p:cNvSpPr txBox="1"/>
          <p:nvPr/>
        </p:nvSpPr>
        <p:spPr>
          <a:xfrm>
            <a:off x="7285676" y="359296"/>
            <a:ext cx="1560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Illustration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DD730-55F5-47E0-8BE8-455D8F72BFD3}"/>
              </a:ext>
            </a:extLst>
          </p:cNvPr>
          <p:cNvSpPr txBox="1"/>
          <p:nvPr/>
        </p:nvSpPr>
        <p:spPr>
          <a:xfrm>
            <a:off x="2734834" y="752736"/>
            <a:ext cx="6375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– 35 years ; PPT – 13 years ; SA – 25 </a:t>
            </a:r>
            <a:r>
              <a:rPr lang="en-IN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lks</a:t>
            </a:r>
            <a:r>
              <a:rPr lang="en-I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; </a:t>
            </a:r>
            <a:r>
              <a:rPr lang="en-IN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Yearly – 2,03,514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793602-6C74-464A-972D-FED62AACE1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9" r="2"/>
          <a:stretch/>
        </p:blipFill>
        <p:spPr>
          <a:xfrm>
            <a:off x="1345816" y="1166748"/>
            <a:ext cx="1476972" cy="131581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7B7B3DD-8EC6-43B9-84F7-4CC4DB693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90" y="1969645"/>
            <a:ext cx="5731380" cy="59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F0E2FBE-E28F-4B91-BE73-BBF0E485B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767" y="1461661"/>
            <a:ext cx="5852608" cy="72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DDE424-67A1-43C7-9225-96AC601BFA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" t="4148" r="9254" b="7352"/>
          <a:stretch/>
        </p:blipFill>
        <p:spPr>
          <a:xfrm rot="21055555">
            <a:off x="280136" y="4689666"/>
            <a:ext cx="2352028" cy="1802468"/>
          </a:xfrm>
          <a:prstGeom prst="rect">
            <a:avLst/>
          </a:prstGeom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9B42E508-F340-4D51-BC0F-30514AD31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10" y="4692944"/>
            <a:ext cx="5649309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75C72BC0-063E-4C19-B78D-A557136AA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640" y="5260497"/>
            <a:ext cx="5665912" cy="78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58964D76-7C4E-4E06-BFD1-2B64950A2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23" y="2658053"/>
            <a:ext cx="6094325" cy="66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8B65808C-A334-46FA-9402-5496F1C35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010" y="3526013"/>
            <a:ext cx="6193338" cy="53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2DC86C57-5B80-4D2C-8A27-3EB64A3AF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551" y="3952439"/>
            <a:ext cx="5968870" cy="55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AD84FF4B-E680-4CB0-8062-DDD51A481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28" y="3086298"/>
            <a:ext cx="6193338" cy="64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397A444-86B5-41CD-8D73-52AF67F540F8}"/>
              </a:ext>
            </a:extLst>
          </p:cNvPr>
          <p:cNvGrpSpPr/>
          <p:nvPr/>
        </p:nvGrpSpPr>
        <p:grpSpPr>
          <a:xfrm>
            <a:off x="208896" y="2898422"/>
            <a:ext cx="2017905" cy="1467315"/>
            <a:chOff x="26213" y="2999150"/>
            <a:chExt cx="2017905" cy="158880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FD916FD-A16B-4BFF-9384-11DA904225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79" r="11905"/>
            <a:stretch/>
          </p:blipFill>
          <p:spPr>
            <a:xfrm>
              <a:off x="26213" y="2999150"/>
              <a:ext cx="2017905" cy="158880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5256BB-9CA4-4BA7-B1CE-C011BAB6E93F}"/>
                </a:ext>
              </a:extLst>
            </p:cNvPr>
            <p:cNvSpPr txBox="1"/>
            <p:nvPr/>
          </p:nvSpPr>
          <p:spPr>
            <a:xfrm>
              <a:off x="885971" y="3832191"/>
              <a:ext cx="9628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Regular Income Benefit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3ED45F2-D38D-4EA9-8BC4-A56C18153035}"/>
              </a:ext>
            </a:extLst>
          </p:cNvPr>
          <p:cNvSpPr txBox="1"/>
          <p:nvPr/>
        </p:nvSpPr>
        <p:spPr>
          <a:xfrm>
            <a:off x="7602452" y="5939039"/>
            <a:ext cx="4166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rgbClr val="002060"/>
                </a:solidFill>
                <a:latin typeface="Britannic Bold" panose="020B0903060703020204" pitchFamily="34" charset="0"/>
              </a:rPr>
              <a:t>No maturity and hence no maturity value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F0177D-783C-4256-8DAA-73FD27B6968F}"/>
              </a:ext>
            </a:extLst>
          </p:cNvPr>
          <p:cNvGrpSpPr/>
          <p:nvPr/>
        </p:nvGrpSpPr>
        <p:grpSpPr>
          <a:xfrm rot="991312">
            <a:off x="9195512" y="380416"/>
            <a:ext cx="2704548" cy="1178821"/>
            <a:chOff x="9197789" y="1057639"/>
            <a:chExt cx="2704548" cy="1178821"/>
          </a:xfrm>
        </p:grpSpPr>
        <p:sp>
          <p:nvSpPr>
            <p:cNvPr id="27" name="Star: 32 Points 26">
              <a:extLst>
                <a:ext uri="{FF2B5EF4-FFF2-40B4-BE49-F238E27FC236}">
                  <a16:creationId xmlns:a16="http://schemas.microsoft.com/office/drawing/2014/main" id="{A06A7690-5DF2-466B-B591-68387DE7E50E}"/>
                </a:ext>
              </a:extLst>
            </p:cNvPr>
            <p:cNvSpPr/>
            <p:nvPr/>
          </p:nvSpPr>
          <p:spPr>
            <a:xfrm>
              <a:off x="9197789" y="1057639"/>
              <a:ext cx="2704548" cy="1178821"/>
            </a:xfrm>
            <a:prstGeom prst="star32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67BAE2-FCEA-462D-9716-AB5CE6A37955}"/>
                </a:ext>
              </a:extLst>
            </p:cNvPr>
            <p:cNvSpPr txBox="1"/>
            <p:nvPr/>
          </p:nvSpPr>
          <p:spPr>
            <a:xfrm>
              <a:off x="9671263" y="1318633"/>
              <a:ext cx="19034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P.P.T. available 5 to 16 years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8AAF660-9C78-42E6-985C-E92C2D49EC2A}"/>
              </a:ext>
            </a:extLst>
          </p:cNvPr>
          <p:cNvGrpSpPr/>
          <p:nvPr/>
        </p:nvGrpSpPr>
        <p:grpSpPr>
          <a:xfrm rot="20145943">
            <a:off x="103875" y="471049"/>
            <a:ext cx="2704548" cy="1178821"/>
            <a:chOff x="9197789" y="1057639"/>
            <a:chExt cx="2704548" cy="1178821"/>
          </a:xfrm>
        </p:grpSpPr>
        <p:sp>
          <p:nvSpPr>
            <p:cNvPr id="59" name="Star: 32 Points 58">
              <a:extLst>
                <a:ext uri="{FF2B5EF4-FFF2-40B4-BE49-F238E27FC236}">
                  <a16:creationId xmlns:a16="http://schemas.microsoft.com/office/drawing/2014/main" id="{62A2F72F-3678-41C5-92E1-F90A943894C8}"/>
                </a:ext>
              </a:extLst>
            </p:cNvPr>
            <p:cNvSpPr/>
            <p:nvPr/>
          </p:nvSpPr>
          <p:spPr>
            <a:xfrm>
              <a:off x="9197789" y="1057639"/>
              <a:ext cx="2704548" cy="1178821"/>
            </a:xfrm>
            <a:prstGeom prst="star32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47DF8CA-4740-4943-8E28-A70BAE57BD2C}"/>
                </a:ext>
              </a:extLst>
            </p:cNvPr>
            <p:cNvSpPr txBox="1"/>
            <p:nvPr/>
          </p:nvSpPr>
          <p:spPr>
            <a:xfrm>
              <a:off x="9421427" y="1219087"/>
              <a:ext cx="21499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Entry Age:</a:t>
              </a:r>
            </a:p>
            <a:p>
              <a:pPr algn="ctr"/>
              <a:r>
                <a:rPr lang="en-IN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 days to 65 </a:t>
              </a:r>
              <a:r>
                <a:rPr lang="en-IN" sz="2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yrs</a:t>
              </a:r>
              <a:endParaRPr lang="en-I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D02762F-F29D-40B1-9B71-E30AB1171F2B}"/>
              </a:ext>
            </a:extLst>
          </p:cNvPr>
          <p:cNvGrpSpPr/>
          <p:nvPr/>
        </p:nvGrpSpPr>
        <p:grpSpPr>
          <a:xfrm>
            <a:off x="7879074" y="4131373"/>
            <a:ext cx="4042140" cy="1962167"/>
            <a:chOff x="7879074" y="4131373"/>
            <a:chExt cx="4042140" cy="1962167"/>
          </a:xfrm>
        </p:grpSpPr>
        <p:pic>
          <p:nvPicPr>
            <p:cNvPr id="1086" name="Picture 62">
              <a:extLst>
                <a:ext uri="{FF2B5EF4-FFF2-40B4-BE49-F238E27FC236}">
                  <a16:creationId xmlns:a16="http://schemas.microsoft.com/office/drawing/2014/main" id="{5E190F6E-F5E0-4866-A2C0-F21BE3F47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0928" y="5182823"/>
              <a:ext cx="3550998" cy="9107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8" name="Picture 64">
              <a:extLst>
                <a:ext uri="{FF2B5EF4-FFF2-40B4-BE49-F238E27FC236}">
                  <a16:creationId xmlns:a16="http://schemas.microsoft.com/office/drawing/2014/main" id="{1FBCA8A5-51B2-4790-AB8F-82CA36C306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0944" y="4691662"/>
              <a:ext cx="4010270" cy="881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0" name="Picture 66">
              <a:extLst>
                <a:ext uri="{FF2B5EF4-FFF2-40B4-BE49-F238E27FC236}">
                  <a16:creationId xmlns:a16="http://schemas.microsoft.com/office/drawing/2014/main" id="{FD7D20BC-D361-43FE-AE86-D202E954AC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9074" y="4131373"/>
              <a:ext cx="4028267" cy="977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92" name="Picture 68">
            <a:extLst>
              <a:ext uri="{FF2B5EF4-FFF2-40B4-BE49-F238E27FC236}">
                <a16:creationId xmlns:a16="http://schemas.microsoft.com/office/drawing/2014/main" id="{3A1D1C6A-ED2A-42A0-A361-523CE2544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320" y="1083535"/>
            <a:ext cx="5740003" cy="72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BC5E2B6-CA9B-47AB-8C13-0F9099798492}"/>
              </a:ext>
            </a:extLst>
          </p:cNvPr>
          <p:cNvGrpSpPr/>
          <p:nvPr/>
        </p:nvGrpSpPr>
        <p:grpSpPr>
          <a:xfrm>
            <a:off x="8485294" y="1188663"/>
            <a:ext cx="1102741" cy="1279334"/>
            <a:chOff x="8468724" y="1364397"/>
            <a:chExt cx="1102741" cy="127933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018EC98-F782-4A58-8822-B9C3A04E088F}"/>
                </a:ext>
              </a:extLst>
            </p:cNvPr>
            <p:cNvSpPr/>
            <p:nvPr/>
          </p:nvSpPr>
          <p:spPr>
            <a:xfrm>
              <a:off x="8468724" y="1364397"/>
              <a:ext cx="1102741" cy="1279334"/>
            </a:xfrm>
            <a:prstGeom prst="ellipse">
              <a:avLst/>
            </a:prstGeom>
            <a:solidFill>
              <a:srgbClr val="B9FFB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52122B1-E17D-48EF-B5E8-8EB3095CD73C}"/>
                </a:ext>
              </a:extLst>
            </p:cNvPr>
            <p:cNvSpPr txBox="1"/>
            <p:nvPr/>
          </p:nvSpPr>
          <p:spPr>
            <a:xfrm>
              <a:off x="8535212" y="1514492"/>
              <a:ext cx="98574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900" b="1" dirty="0"/>
                <a:t>Waiting Period 2 years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7BD05C5-9BB7-4ACA-917C-139C4BF8CE64}"/>
              </a:ext>
            </a:extLst>
          </p:cNvPr>
          <p:cNvGrpSpPr/>
          <p:nvPr/>
        </p:nvGrpSpPr>
        <p:grpSpPr>
          <a:xfrm>
            <a:off x="9637953" y="1561752"/>
            <a:ext cx="1529295" cy="1032344"/>
            <a:chOff x="9685480" y="1556309"/>
            <a:chExt cx="1529295" cy="103234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6E52CDB-A5FD-47B0-826B-8B2D0C73B8CC}"/>
                </a:ext>
              </a:extLst>
            </p:cNvPr>
            <p:cNvSpPr/>
            <p:nvPr/>
          </p:nvSpPr>
          <p:spPr>
            <a:xfrm>
              <a:off x="9685480" y="1556309"/>
              <a:ext cx="1529295" cy="1032344"/>
            </a:xfrm>
            <a:prstGeom prst="ellipse">
              <a:avLst/>
            </a:prstGeom>
            <a:solidFill>
              <a:srgbClr val="FFFF8B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54688A-375D-429F-AB18-1FCB4445C86A}"/>
                </a:ext>
              </a:extLst>
            </p:cNvPr>
            <p:cNvSpPr txBox="1"/>
            <p:nvPr/>
          </p:nvSpPr>
          <p:spPr>
            <a:xfrm>
              <a:off x="9850949" y="1665654"/>
              <a:ext cx="12551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b="1" dirty="0"/>
                <a:t>Tax Free Income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ABBF11-F0D2-48A8-92F9-B0B3AFB175C7}"/>
              </a:ext>
            </a:extLst>
          </p:cNvPr>
          <p:cNvGrpSpPr/>
          <p:nvPr/>
        </p:nvGrpSpPr>
        <p:grpSpPr>
          <a:xfrm>
            <a:off x="8065158" y="2646771"/>
            <a:ext cx="3783962" cy="1442373"/>
            <a:chOff x="8065158" y="2646771"/>
            <a:chExt cx="3783962" cy="144237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D97522-8C06-46A2-8284-CB90564EDAC2}"/>
                </a:ext>
              </a:extLst>
            </p:cNvPr>
            <p:cNvSpPr/>
            <p:nvPr/>
          </p:nvSpPr>
          <p:spPr>
            <a:xfrm rot="723484">
              <a:off x="8065158" y="2859073"/>
              <a:ext cx="156116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IN" sz="2000" dirty="0">
                  <a:solidFill>
                    <a:srgbClr val="002060"/>
                  </a:solidFill>
                </a:rPr>
                <a:t>𝕽𝖘.40 𝖕.𝖆. 𝕲𝖚𝖆𝖗𝖆𝖓𝖙𝖊𝖊𝖉 𝕬𝖉𝖉𝖎𝖙𝖎𝖔𝖓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0E6BD82-42C5-4634-9EEA-27D1CFDD4F10}"/>
                </a:ext>
              </a:extLst>
            </p:cNvPr>
            <p:cNvSpPr/>
            <p:nvPr/>
          </p:nvSpPr>
          <p:spPr>
            <a:xfrm rot="20640642">
              <a:off x="9532351" y="2870770"/>
              <a:ext cx="231676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2000" dirty="0">
                  <a:solidFill>
                    <a:srgbClr val="C00000"/>
                  </a:solidFill>
                </a:rPr>
                <a:t>𝓐𝓭𝓭𝓮𝓭 𝓭𝓾𝓻𝓲𝓷𝓰 𝓟𝓻𝓮𝓶𝓲𝓾𝓶 𝓟𝓪𝔂𝓲𝓷𝓰 𝓣𝓮𝓻𝓶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9DA4102-5127-43FE-A2EC-32F47B9F12F7}"/>
                </a:ext>
              </a:extLst>
            </p:cNvPr>
            <p:cNvSpPr/>
            <p:nvPr/>
          </p:nvSpPr>
          <p:spPr>
            <a:xfrm>
              <a:off x="8160928" y="2646771"/>
              <a:ext cx="3550998" cy="1442373"/>
            </a:xfrm>
            <a:custGeom>
              <a:avLst/>
              <a:gdLst>
                <a:gd name="connsiteX0" fmla="*/ 0 w 3550998"/>
                <a:gd name="connsiteY0" fmla="*/ 0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0 h 1442373"/>
                <a:gd name="connsiteX0" fmla="*/ 0 w 3550998"/>
                <a:gd name="connsiteY0" fmla="*/ 13447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13447 h 1442373"/>
                <a:gd name="connsiteX0" fmla="*/ 0 w 3550998"/>
                <a:gd name="connsiteY0" fmla="*/ 13447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13447 h 1442373"/>
                <a:gd name="connsiteX0" fmla="*/ 0 w 3550998"/>
                <a:gd name="connsiteY0" fmla="*/ 13447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13447 h 1442373"/>
                <a:gd name="connsiteX0" fmla="*/ 0 w 3550998"/>
                <a:gd name="connsiteY0" fmla="*/ 13447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13447 h 1442373"/>
                <a:gd name="connsiteX0" fmla="*/ 0 w 3550998"/>
                <a:gd name="connsiteY0" fmla="*/ 13447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13447 h 1442373"/>
                <a:gd name="connsiteX0" fmla="*/ 0 w 3550998"/>
                <a:gd name="connsiteY0" fmla="*/ 13447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13447 h 1442373"/>
                <a:gd name="connsiteX0" fmla="*/ 0 w 3550998"/>
                <a:gd name="connsiteY0" fmla="*/ 13447 h 1442373"/>
                <a:gd name="connsiteX1" fmla="*/ 3550998 w 3550998"/>
                <a:gd name="connsiteY1" fmla="*/ 0 h 1442373"/>
                <a:gd name="connsiteX2" fmla="*/ 3550998 w 3550998"/>
                <a:gd name="connsiteY2" fmla="*/ 1442373 h 1442373"/>
                <a:gd name="connsiteX3" fmla="*/ 0 w 3550998"/>
                <a:gd name="connsiteY3" fmla="*/ 1442373 h 1442373"/>
                <a:gd name="connsiteX4" fmla="*/ 0 w 3550998"/>
                <a:gd name="connsiteY4" fmla="*/ 13447 h 144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0998" h="1442373">
                  <a:moveTo>
                    <a:pt x="0" y="13447"/>
                  </a:moveTo>
                  <a:cubicBezTo>
                    <a:pt x="1667760" y="466165"/>
                    <a:pt x="2326991" y="300317"/>
                    <a:pt x="3550998" y="0"/>
                  </a:cubicBezTo>
                  <a:lnTo>
                    <a:pt x="3550998" y="1442373"/>
                  </a:lnTo>
                  <a:lnTo>
                    <a:pt x="0" y="1442373"/>
                  </a:lnTo>
                  <a:lnTo>
                    <a:pt x="0" y="1344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B91231C-79B9-44B5-8958-3175E8D50730}"/>
              </a:ext>
            </a:extLst>
          </p:cNvPr>
          <p:cNvSpPr/>
          <p:nvPr/>
        </p:nvSpPr>
        <p:spPr>
          <a:xfrm>
            <a:off x="2976012" y="6610868"/>
            <a:ext cx="9108094" cy="247131"/>
          </a:xfrm>
          <a:prstGeom prst="rect">
            <a:avLst/>
          </a:prstGeom>
          <a:solidFill>
            <a:srgbClr val="430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69074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7.4|4.2|18.3|11.7|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6.7|23.7|5.1|6.2|20.8|14.8|1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7|22|34.8|18.7|5.5|18.5|41.6|115.3|47.4|29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56|6.3|14.2|18.6|7.6|47.2|4|12.1|4.7|11.3|12.4|3.8|6|17.4|21.6|7.4|31.7|4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d3ab04405bdf1e57f2be35b73ec4c38d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afcae946f8bae581987f97a3c8d7680d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Props1.xml><?xml version="1.0" encoding="utf-8"?>
<ds:datastoreItem xmlns:ds="http://schemas.openxmlformats.org/officeDocument/2006/customXml" ds:itemID="{36FA465C-D502-46FC-BB6C-671A16994A85}"/>
</file>

<file path=customXml/itemProps2.xml><?xml version="1.0" encoding="utf-8"?>
<ds:datastoreItem xmlns:ds="http://schemas.openxmlformats.org/officeDocument/2006/customXml" ds:itemID="{EC248A08-F49F-4C8A-9ACF-5D8FCB8472A8}"/>
</file>

<file path=customXml/itemProps3.xml><?xml version="1.0" encoding="utf-8"?>
<ds:datastoreItem xmlns:ds="http://schemas.openxmlformats.org/officeDocument/2006/customXml" ds:itemID="{1AF5401C-150B-4ED5-916A-1B67B066CB8B}"/>
</file>

<file path=docProps/app.xml><?xml version="1.0" encoding="utf-8"?>
<Properties xmlns="http://schemas.openxmlformats.org/officeDocument/2006/extended-properties" xmlns:vt="http://schemas.openxmlformats.org/officeDocument/2006/docPropsVTypes">
  <TotalTime>7989</TotalTime>
  <Words>248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Britannic Bold</vt:lpstr>
      <vt:lpstr>Calibri</vt:lpstr>
      <vt:lpstr>Calibri Light</vt:lpstr>
      <vt:lpstr>Franklin Gothic Medium</vt:lpstr>
      <vt:lpstr>Haettenschweiler</vt:lpstr>
      <vt:lpstr>Lucida Sans Unicode</vt:lpstr>
      <vt:lpstr>Matura MT Script Capitals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247</cp:revision>
  <dcterms:created xsi:type="dcterms:W3CDTF">2023-11-29T05:21:27Z</dcterms:created>
  <dcterms:modified xsi:type="dcterms:W3CDTF">2024-07-28T16:32:36Z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0x010100FA7D116E41236943AC2A42667D4F1D3D</vt:lpwstr>
  </property>
</Properties>
</file>